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368" r:id="rId2"/>
    <p:sldId id="369" r:id="rId3"/>
    <p:sldId id="375" r:id="rId4"/>
    <p:sldId id="360" r:id="rId5"/>
    <p:sldId id="361" r:id="rId6"/>
    <p:sldId id="364" r:id="rId7"/>
    <p:sldId id="365" r:id="rId8"/>
    <p:sldId id="269" r:id="rId9"/>
    <p:sldId id="256" r:id="rId10"/>
    <p:sldId id="376" r:id="rId11"/>
    <p:sldId id="377" r:id="rId12"/>
    <p:sldId id="378" r:id="rId13"/>
    <p:sldId id="379" r:id="rId14"/>
    <p:sldId id="261" r:id="rId15"/>
    <p:sldId id="380" r:id="rId16"/>
    <p:sldId id="263" r:id="rId17"/>
    <p:sldId id="264" r:id="rId18"/>
    <p:sldId id="268" r:id="rId19"/>
    <p:sldId id="258" r:id="rId20"/>
    <p:sldId id="362" r:id="rId21"/>
    <p:sldId id="363" r:id="rId22"/>
    <p:sldId id="381" r:id="rId23"/>
    <p:sldId id="267" r:id="rId24"/>
    <p:sldId id="337" r:id="rId25"/>
    <p:sldId id="370" r:id="rId26"/>
    <p:sldId id="371" r:id="rId27"/>
    <p:sldId id="372" r:id="rId28"/>
    <p:sldId id="373" r:id="rId29"/>
    <p:sldId id="257" r:id="rId30"/>
    <p:sldId id="273" r:id="rId31"/>
    <p:sldId id="274" r:id="rId32"/>
    <p:sldId id="272" r:id="rId33"/>
    <p:sldId id="275" r:id="rId34"/>
    <p:sldId id="358" r:id="rId35"/>
    <p:sldId id="307" r:id="rId36"/>
    <p:sldId id="308" r:id="rId37"/>
    <p:sldId id="277" r:id="rId38"/>
    <p:sldId id="279" r:id="rId39"/>
    <p:sldId id="280" r:id="rId40"/>
    <p:sldId id="310" r:id="rId41"/>
    <p:sldId id="281" r:id="rId42"/>
    <p:sldId id="298" r:id="rId43"/>
    <p:sldId id="282" r:id="rId44"/>
    <p:sldId id="367" r:id="rId45"/>
    <p:sldId id="283" r:id="rId46"/>
    <p:sldId id="259" r:id="rId47"/>
    <p:sldId id="286" r:id="rId48"/>
    <p:sldId id="288" r:id="rId49"/>
    <p:sldId id="289" r:id="rId50"/>
    <p:sldId id="291" r:id="rId51"/>
    <p:sldId id="292" r:id="rId52"/>
    <p:sldId id="287" r:id="rId53"/>
    <p:sldId id="290" r:id="rId54"/>
    <p:sldId id="353" r:id="rId55"/>
    <p:sldId id="335" r:id="rId56"/>
    <p:sldId id="354" r:id="rId57"/>
    <p:sldId id="339" r:id="rId58"/>
    <p:sldId id="340" r:id="rId59"/>
    <p:sldId id="341" r:id="rId60"/>
    <p:sldId id="342" r:id="rId61"/>
    <p:sldId id="343" r:id="rId62"/>
    <p:sldId id="344" r:id="rId63"/>
    <p:sldId id="355" r:id="rId64"/>
    <p:sldId id="336" r:id="rId65"/>
    <p:sldId id="260" r:id="rId66"/>
    <p:sldId id="294" r:id="rId67"/>
    <p:sldId id="300" r:id="rId68"/>
    <p:sldId id="295" r:id="rId69"/>
    <p:sldId id="297" r:id="rId70"/>
    <p:sldId id="311" r:id="rId71"/>
    <p:sldId id="302" r:id="rId72"/>
    <p:sldId id="303" r:id="rId73"/>
    <p:sldId id="304" r:id="rId74"/>
    <p:sldId id="305" r:id="rId75"/>
    <p:sldId id="306" r:id="rId76"/>
    <p:sldId id="262" r:id="rId77"/>
    <p:sldId id="320" r:id="rId78"/>
    <p:sldId id="317" r:id="rId79"/>
    <p:sldId id="318" r:id="rId80"/>
    <p:sldId id="319" r:id="rId81"/>
    <p:sldId id="322" r:id="rId82"/>
    <p:sldId id="323" r:id="rId83"/>
    <p:sldId id="324" r:id="rId84"/>
    <p:sldId id="325" r:id="rId85"/>
    <p:sldId id="326" r:id="rId86"/>
    <p:sldId id="327" r:id="rId87"/>
    <p:sldId id="313" r:id="rId88"/>
    <p:sldId id="330" r:id="rId89"/>
    <p:sldId id="382"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7" autoAdjust="0"/>
    <p:restoredTop sz="93577" autoAdjust="0"/>
  </p:normalViewPr>
  <p:slideViewPr>
    <p:cSldViewPr>
      <p:cViewPr>
        <p:scale>
          <a:sx n="75" d="100"/>
          <a:sy n="75" d="100"/>
        </p:scale>
        <p:origin x="948" y="-22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2" Type="http://schemas.openxmlformats.org/officeDocument/2006/relationships/oleObject" Target="file:///C:\Users\user\Documents\GitHub\social_stocks\guba\weighted_sentiment_index_trading_day.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user\Documents\GitHub\social_stocks\guba\weighted_sentiment_index_trading_day.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
          <c:order val="1"/>
          <c:tx>
            <c:strRef>
              <c:f>weighted_sentiment_index_tradin!$O$1</c:f>
              <c:strCache>
                <c:ptCount val="1"/>
                <c:pt idx="0">
                  <c:v>上证综指</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weighted_sentiment_index_tradin!$O$2:$O$358</c:f>
              <c:numCache>
                <c:formatCode>General</c:formatCode>
                <c:ptCount val="357"/>
                <c:pt idx="0">
                  <c:v>2469.6729999999998</c:v>
                </c:pt>
                <c:pt idx="1">
                  <c:v>2494.4760000000001</c:v>
                </c:pt>
                <c:pt idx="2">
                  <c:v>2485.6059999999998</c:v>
                </c:pt>
                <c:pt idx="3">
                  <c:v>2478.8240000000001</c:v>
                </c:pt>
                <c:pt idx="4">
                  <c:v>2474.009</c:v>
                </c:pt>
                <c:pt idx="5">
                  <c:v>2456.366</c:v>
                </c:pt>
                <c:pt idx="6">
                  <c:v>2450.9859999999999</c:v>
                </c:pt>
                <c:pt idx="7">
                  <c:v>2452.66</c:v>
                </c:pt>
                <c:pt idx="8">
                  <c:v>2486.7910000000002</c:v>
                </c:pt>
                <c:pt idx="9">
                  <c:v>2532.8789999999999</c:v>
                </c:pt>
                <c:pt idx="10">
                  <c:v>2567.5970000000002</c:v>
                </c:pt>
                <c:pt idx="11">
                  <c:v>2604.3449999999998</c:v>
                </c:pt>
                <c:pt idx="12">
                  <c:v>2630.4859999999999</c:v>
                </c:pt>
                <c:pt idx="13">
                  <c:v>2682.8350000000032</c:v>
                </c:pt>
                <c:pt idx="14">
                  <c:v>2680.1550000000002</c:v>
                </c:pt>
                <c:pt idx="15">
                  <c:v>2763.5450000000001</c:v>
                </c:pt>
                <c:pt idx="16">
                  <c:v>2779.5250000000001</c:v>
                </c:pt>
                <c:pt idx="17">
                  <c:v>2899.4560000000001</c:v>
                </c:pt>
                <c:pt idx="18">
                  <c:v>2937.6469999999963</c:v>
                </c:pt>
                <c:pt idx="19">
                  <c:v>3020.2579999999998</c:v>
                </c:pt>
                <c:pt idx="20">
                  <c:v>2856.2689999999957</c:v>
                </c:pt>
                <c:pt idx="21">
                  <c:v>2940.0059999999999</c:v>
                </c:pt>
                <c:pt idx="22">
                  <c:v>2925.7429999999963</c:v>
                </c:pt>
                <c:pt idx="23">
                  <c:v>2938.1729999999998</c:v>
                </c:pt>
                <c:pt idx="24">
                  <c:v>2953.4209999999998</c:v>
                </c:pt>
                <c:pt idx="25">
                  <c:v>3021.518</c:v>
                </c:pt>
                <c:pt idx="26">
                  <c:v>3061.02</c:v>
                </c:pt>
                <c:pt idx="27">
                  <c:v>3057.5210000000002</c:v>
                </c:pt>
                <c:pt idx="28">
                  <c:v>3108.59599999999</c:v>
                </c:pt>
                <c:pt idx="29">
                  <c:v>3127.4450000000002</c:v>
                </c:pt>
                <c:pt idx="30">
                  <c:v>3032.6120000000001</c:v>
                </c:pt>
                <c:pt idx="31">
                  <c:v>2972.5320000000002</c:v>
                </c:pt>
                <c:pt idx="32">
                  <c:v>3072.5360000000001</c:v>
                </c:pt>
                <c:pt idx="33">
                  <c:v>3157.6030000000001</c:v>
                </c:pt>
                <c:pt idx="34">
                  <c:v>3168.0160000000001</c:v>
                </c:pt>
                <c:pt idx="35">
                  <c:v>3165.8150000000032</c:v>
                </c:pt>
                <c:pt idx="36">
                  <c:v>3234.6770000000001</c:v>
                </c:pt>
                <c:pt idx="37">
                  <c:v>3350.5189999999998</c:v>
                </c:pt>
                <c:pt idx="38">
                  <c:v>3351.4459999999999</c:v>
                </c:pt>
                <c:pt idx="39">
                  <c:v>3373.9540000000002</c:v>
                </c:pt>
                <c:pt idx="40">
                  <c:v>3293.4560000000001</c:v>
                </c:pt>
                <c:pt idx="41">
                  <c:v>3285.4120000000012</c:v>
                </c:pt>
                <c:pt idx="42">
                  <c:v>3229.3160000000012</c:v>
                </c:pt>
                <c:pt idx="43">
                  <c:v>3235.3009999999999</c:v>
                </c:pt>
                <c:pt idx="44">
                  <c:v>3222.4369999999999</c:v>
                </c:pt>
                <c:pt idx="45">
                  <c:v>3336.4549999999999</c:v>
                </c:pt>
                <c:pt idx="46">
                  <c:v>3376.4949999999999</c:v>
                </c:pt>
                <c:pt idx="47">
                  <c:v>3116.3510000000033</c:v>
                </c:pt>
                <c:pt idx="48">
                  <c:v>3173.0520000000001</c:v>
                </c:pt>
                <c:pt idx="49">
                  <c:v>3323.6109999999999</c:v>
                </c:pt>
                <c:pt idx="50">
                  <c:v>3343.3440000000001</c:v>
                </c:pt>
                <c:pt idx="51">
                  <c:v>3351.7639999999997</c:v>
                </c:pt>
                <c:pt idx="52">
                  <c:v>3383.1819999999998</c:v>
                </c:pt>
                <c:pt idx="53">
                  <c:v>3352.96</c:v>
                </c:pt>
                <c:pt idx="54">
                  <c:v>3305.7379999999998</c:v>
                </c:pt>
                <c:pt idx="55">
                  <c:v>3262.3049999999998</c:v>
                </c:pt>
                <c:pt idx="56">
                  <c:v>3210.3629999999998</c:v>
                </c:pt>
                <c:pt idx="57">
                  <c:v>3128.3</c:v>
                </c:pt>
                <c:pt idx="58">
                  <c:v>3204.9070000000002</c:v>
                </c:pt>
                <c:pt idx="59">
                  <c:v>3174.1259999999997</c:v>
                </c:pt>
                <c:pt idx="60">
                  <c:v>3136.5309999999999</c:v>
                </c:pt>
                <c:pt idx="61">
                  <c:v>3075.9070000000002</c:v>
                </c:pt>
                <c:pt idx="62">
                  <c:v>3095.1239999999998</c:v>
                </c:pt>
                <c:pt idx="63">
                  <c:v>3141.5929999999998</c:v>
                </c:pt>
                <c:pt idx="64">
                  <c:v>3157.7039999999997</c:v>
                </c:pt>
                <c:pt idx="65">
                  <c:v>3173.4160000000002</c:v>
                </c:pt>
                <c:pt idx="66">
                  <c:v>3203.8270000000002</c:v>
                </c:pt>
                <c:pt idx="67">
                  <c:v>3222.3629999999998</c:v>
                </c:pt>
                <c:pt idx="68">
                  <c:v>3246.9059999999999</c:v>
                </c:pt>
                <c:pt idx="69">
                  <c:v>3228.8429999999998</c:v>
                </c:pt>
                <c:pt idx="70">
                  <c:v>3298.3589999999999</c:v>
                </c:pt>
                <c:pt idx="71">
                  <c:v>3310.3029999999999</c:v>
                </c:pt>
                <c:pt idx="72">
                  <c:v>3336.2849999999962</c:v>
                </c:pt>
                <c:pt idx="73">
                  <c:v>3263.0520000000001</c:v>
                </c:pt>
                <c:pt idx="74">
                  <c:v>3279.5329999999999</c:v>
                </c:pt>
                <c:pt idx="75">
                  <c:v>3248.4760000000001</c:v>
                </c:pt>
                <c:pt idx="76">
                  <c:v>3241.1869999999963</c:v>
                </c:pt>
                <c:pt idx="77">
                  <c:v>3302.4079999999999</c:v>
                </c:pt>
                <c:pt idx="78">
                  <c:v>3286.0679999999998</c:v>
                </c:pt>
                <c:pt idx="79">
                  <c:v>3290.9</c:v>
                </c:pt>
                <c:pt idx="80">
                  <c:v>3349.3229999999999</c:v>
                </c:pt>
                <c:pt idx="81">
                  <c:v>3372.9110000000032</c:v>
                </c:pt>
                <c:pt idx="82">
                  <c:v>3449.3049999999998</c:v>
                </c:pt>
                <c:pt idx="83">
                  <c:v>3502.8470000000002</c:v>
                </c:pt>
                <c:pt idx="84">
                  <c:v>3577.3009999999999</c:v>
                </c:pt>
                <c:pt idx="85">
                  <c:v>3582.2710000000002</c:v>
                </c:pt>
                <c:pt idx="86">
                  <c:v>3617.3180000000002</c:v>
                </c:pt>
                <c:pt idx="87">
                  <c:v>3687.7279999999987</c:v>
                </c:pt>
                <c:pt idx="88">
                  <c:v>3691.4100000000012</c:v>
                </c:pt>
                <c:pt idx="89">
                  <c:v>3660.7269999999962</c:v>
                </c:pt>
                <c:pt idx="90">
                  <c:v>3682.0949999999998</c:v>
                </c:pt>
                <c:pt idx="91">
                  <c:v>3691.096</c:v>
                </c:pt>
                <c:pt idx="92">
                  <c:v>3786.5679999999998</c:v>
                </c:pt>
                <c:pt idx="93">
                  <c:v>3747.8989999999999</c:v>
                </c:pt>
                <c:pt idx="94">
                  <c:v>3810.2939999999999</c:v>
                </c:pt>
                <c:pt idx="95">
                  <c:v>3825.7839999999997</c:v>
                </c:pt>
                <c:pt idx="96">
                  <c:v>3863.9290000000001</c:v>
                </c:pt>
                <c:pt idx="97">
                  <c:v>3961.3780000000002</c:v>
                </c:pt>
                <c:pt idx="98">
                  <c:v>3994.8110000000033</c:v>
                </c:pt>
                <c:pt idx="99">
                  <c:v>3957.5340000000001</c:v>
                </c:pt>
                <c:pt idx="100">
                  <c:v>4034.3100000000022</c:v>
                </c:pt>
                <c:pt idx="101">
                  <c:v>4121.7150000000001</c:v>
                </c:pt>
                <c:pt idx="102">
                  <c:v>4135.5650000000014</c:v>
                </c:pt>
                <c:pt idx="103">
                  <c:v>4084.163</c:v>
                </c:pt>
                <c:pt idx="104">
                  <c:v>4194.8230000000003</c:v>
                </c:pt>
                <c:pt idx="105">
                  <c:v>4287.2959999999966</c:v>
                </c:pt>
                <c:pt idx="106">
                  <c:v>4217.0769999999993</c:v>
                </c:pt>
                <c:pt idx="107">
                  <c:v>4293.6230000000023</c:v>
                </c:pt>
                <c:pt idx="108">
                  <c:v>4398.4939999999997</c:v>
                </c:pt>
                <c:pt idx="109">
                  <c:v>4414.5080000000007</c:v>
                </c:pt>
                <c:pt idx="110">
                  <c:v>4393.6860000000024</c:v>
                </c:pt>
                <c:pt idx="111">
                  <c:v>4527.3960000000034</c:v>
                </c:pt>
                <c:pt idx="112">
                  <c:v>4476.2150000000001</c:v>
                </c:pt>
                <c:pt idx="113">
                  <c:v>4476.6200000000044</c:v>
                </c:pt>
                <c:pt idx="114">
                  <c:v>4441.6550000000034</c:v>
                </c:pt>
                <c:pt idx="115">
                  <c:v>4480.4640000000009</c:v>
                </c:pt>
                <c:pt idx="116">
                  <c:v>4298.7060000000001</c:v>
                </c:pt>
                <c:pt idx="117">
                  <c:v>4229.2660000000014</c:v>
                </c:pt>
                <c:pt idx="118">
                  <c:v>4112.2140000000009</c:v>
                </c:pt>
                <c:pt idx="119">
                  <c:v>4205.9169999999995</c:v>
                </c:pt>
                <c:pt idx="120">
                  <c:v>4333.5839999999998</c:v>
                </c:pt>
                <c:pt idx="121">
                  <c:v>4401.2190000000001</c:v>
                </c:pt>
                <c:pt idx="122">
                  <c:v>4375.76</c:v>
                </c:pt>
                <c:pt idx="123">
                  <c:v>4378.3110000000024</c:v>
                </c:pt>
                <c:pt idx="124">
                  <c:v>4308.6910000000034</c:v>
                </c:pt>
                <c:pt idx="125">
                  <c:v>4283.491</c:v>
                </c:pt>
                <c:pt idx="126">
                  <c:v>4417.5520000000024</c:v>
                </c:pt>
                <c:pt idx="127">
                  <c:v>4446.2879999999996</c:v>
                </c:pt>
                <c:pt idx="128">
                  <c:v>4529.4220000000014</c:v>
                </c:pt>
                <c:pt idx="129">
                  <c:v>4657.5960000000014</c:v>
                </c:pt>
                <c:pt idx="130">
                  <c:v>4813.7979999999998</c:v>
                </c:pt>
                <c:pt idx="131">
                  <c:v>4910.8970000000018</c:v>
                </c:pt>
                <c:pt idx="132">
                  <c:v>4941.7140000000009</c:v>
                </c:pt>
                <c:pt idx="133">
                  <c:v>4620.2660000000014</c:v>
                </c:pt>
                <c:pt idx="134">
                  <c:v>4611.7439999999997</c:v>
                </c:pt>
                <c:pt idx="135">
                  <c:v>4828.7379999999994</c:v>
                </c:pt>
                <c:pt idx="136">
                  <c:v>4910.527</c:v>
                </c:pt>
                <c:pt idx="137">
                  <c:v>4909.9779999999992</c:v>
                </c:pt>
                <c:pt idx="138">
                  <c:v>4947.1020000000044</c:v>
                </c:pt>
                <c:pt idx="139">
                  <c:v>5023.0960000000014</c:v>
                </c:pt>
                <c:pt idx="140">
                  <c:v>5131.8809999999903</c:v>
                </c:pt>
                <c:pt idx="141">
                  <c:v>5113.5340000000006</c:v>
                </c:pt>
                <c:pt idx="142">
                  <c:v>5106.0358999999999</c:v>
                </c:pt>
                <c:pt idx="143">
                  <c:v>5121.5925000000034</c:v>
                </c:pt>
                <c:pt idx="144">
                  <c:v>5166.3500000000004</c:v>
                </c:pt>
                <c:pt idx="145">
                  <c:v>5062.9929000000002</c:v>
                </c:pt>
                <c:pt idx="146">
                  <c:v>4887.4319999999998</c:v>
                </c:pt>
                <c:pt idx="147">
                  <c:v>4967.8983000000017</c:v>
                </c:pt>
                <c:pt idx="148">
                  <c:v>4785.3560000000034</c:v>
                </c:pt>
                <c:pt idx="149">
                  <c:v>4478.3643000000002</c:v>
                </c:pt>
                <c:pt idx="150">
                  <c:v>4576.4922000000024</c:v>
                </c:pt>
                <c:pt idx="151">
                  <c:v>4690.1497000000008</c:v>
                </c:pt>
                <c:pt idx="152">
                  <c:v>4527.7788999999993</c:v>
                </c:pt>
                <c:pt idx="153">
                  <c:v>4192.8733999999995</c:v>
                </c:pt>
                <c:pt idx="154">
                  <c:v>4053.0304000000001</c:v>
                </c:pt>
                <c:pt idx="155">
                  <c:v>4277.2219000000014</c:v>
                </c:pt>
                <c:pt idx="156">
                  <c:v>4053.6997000000001</c:v>
                </c:pt>
                <c:pt idx="157">
                  <c:v>3912.7667999999962</c:v>
                </c:pt>
                <c:pt idx="158">
                  <c:v>3686.9153000000033</c:v>
                </c:pt>
                <c:pt idx="159">
                  <c:v>3775.9122000000002</c:v>
                </c:pt>
                <c:pt idx="160">
                  <c:v>3727.1247999999987</c:v>
                </c:pt>
                <c:pt idx="161">
                  <c:v>3507.1923000000002</c:v>
                </c:pt>
                <c:pt idx="162">
                  <c:v>3709.3304000000012</c:v>
                </c:pt>
                <c:pt idx="163">
                  <c:v>3877.8034000000002</c:v>
                </c:pt>
                <c:pt idx="164">
                  <c:v>3970.3878</c:v>
                </c:pt>
                <c:pt idx="165">
                  <c:v>3924.4870999999998</c:v>
                </c:pt>
                <c:pt idx="166">
                  <c:v>3805.7033000000001</c:v>
                </c:pt>
                <c:pt idx="167">
                  <c:v>3823.1754999999998</c:v>
                </c:pt>
                <c:pt idx="168">
                  <c:v>3957.3516000000022</c:v>
                </c:pt>
                <c:pt idx="169">
                  <c:v>3992.1095999999998</c:v>
                </c:pt>
                <c:pt idx="170">
                  <c:v>4017.6747999999998</c:v>
                </c:pt>
                <c:pt idx="171">
                  <c:v>4026.0450000000001</c:v>
                </c:pt>
                <c:pt idx="172">
                  <c:v>4123.9234000000006</c:v>
                </c:pt>
                <c:pt idx="173">
                  <c:v>4070.9079999999999</c:v>
                </c:pt>
                <c:pt idx="174">
                  <c:v>3725.5581999999999</c:v>
                </c:pt>
                <c:pt idx="175">
                  <c:v>3663.0023999999999</c:v>
                </c:pt>
                <c:pt idx="176">
                  <c:v>3789.1679999999997</c:v>
                </c:pt>
                <c:pt idx="177">
                  <c:v>3705.7655999999997</c:v>
                </c:pt>
                <c:pt idx="178">
                  <c:v>3663.7255999999998</c:v>
                </c:pt>
                <c:pt idx="179">
                  <c:v>3622.9050999999999</c:v>
                </c:pt>
                <c:pt idx="180">
                  <c:v>3756.5448999999962</c:v>
                </c:pt>
                <c:pt idx="181">
                  <c:v>3694.5733000000032</c:v>
                </c:pt>
                <c:pt idx="182">
                  <c:v>3661.5392000000002</c:v>
                </c:pt>
                <c:pt idx="183">
                  <c:v>3744.2044999999957</c:v>
                </c:pt>
                <c:pt idx="184">
                  <c:v>3928.4154000000012</c:v>
                </c:pt>
                <c:pt idx="185">
                  <c:v>3927.9083000000001</c:v>
                </c:pt>
                <c:pt idx="186">
                  <c:v>3886.3198000000002</c:v>
                </c:pt>
                <c:pt idx="187">
                  <c:v>3954.5560999999998</c:v>
                </c:pt>
                <c:pt idx="188">
                  <c:v>3965.3348999999998</c:v>
                </c:pt>
                <c:pt idx="189">
                  <c:v>3993.6677</c:v>
                </c:pt>
                <c:pt idx="190">
                  <c:v>3748.1639</c:v>
                </c:pt>
                <c:pt idx="191">
                  <c:v>3794.1093999999998</c:v>
                </c:pt>
                <c:pt idx="192">
                  <c:v>3664.2907</c:v>
                </c:pt>
                <c:pt idx="193">
                  <c:v>3507.7439999999997</c:v>
                </c:pt>
                <c:pt idx="194">
                  <c:v>3209.9050000000002</c:v>
                </c:pt>
                <c:pt idx="195">
                  <c:v>2964.9674</c:v>
                </c:pt>
                <c:pt idx="196">
                  <c:v>2927.2879999999968</c:v>
                </c:pt>
                <c:pt idx="197">
                  <c:v>3083.5912000000012</c:v>
                </c:pt>
                <c:pt idx="198">
                  <c:v>3232.3494999999998</c:v>
                </c:pt>
                <c:pt idx="199">
                  <c:v>3205.9854999999998</c:v>
                </c:pt>
                <c:pt idx="200">
                  <c:v>3166.6239</c:v>
                </c:pt>
                <c:pt idx="201">
                  <c:v>3160.1669999999963</c:v>
                </c:pt>
                <c:pt idx="202">
                  <c:v>3080.4200999999998</c:v>
                </c:pt>
                <c:pt idx="203">
                  <c:v>3170.4522000000002</c:v>
                </c:pt>
                <c:pt idx="204">
                  <c:v>3243.0888999999961</c:v>
                </c:pt>
                <c:pt idx="205">
                  <c:v>3197.8932000000032</c:v>
                </c:pt>
                <c:pt idx="206">
                  <c:v>3200.2337000000002</c:v>
                </c:pt>
                <c:pt idx="207">
                  <c:v>3114.7979999999998</c:v>
                </c:pt>
                <c:pt idx="208">
                  <c:v>3005.1722</c:v>
                </c:pt>
                <c:pt idx="209">
                  <c:v>3152.2631999999999</c:v>
                </c:pt>
                <c:pt idx="210">
                  <c:v>3086.0610999999999</c:v>
                </c:pt>
                <c:pt idx="211">
                  <c:v>3097.9172000000012</c:v>
                </c:pt>
                <c:pt idx="212">
                  <c:v>3156.5399000000002</c:v>
                </c:pt>
                <c:pt idx="213">
                  <c:v>3185.6187</c:v>
                </c:pt>
                <c:pt idx="214">
                  <c:v>3115.8881000000001</c:v>
                </c:pt>
                <c:pt idx="215">
                  <c:v>3142.6868999999951</c:v>
                </c:pt>
                <c:pt idx="216">
                  <c:v>3092.3470000000002</c:v>
                </c:pt>
                <c:pt idx="217">
                  <c:v>3100.7559000000001</c:v>
                </c:pt>
                <c:pt idx="218">
                  <c:v>3038.1367999999998</c:v>
                </c:pt>
                <c:pt idx="219">
                  <c:v>3052.7813999999998</c:v>
                </c:pt>
                <c:pt idx="220">
                  <c:v>3143.3573000000033</c:v>
                </c:pt>
                <c:pt idx="221">
                  <c:v>3183.1516000000001</c:v>
                </c:pt>
                <c:pt idx="222">
                  <c:v>3287.6623999999997</c:v>
                </c:pt>
                <c:pt idx="223">
                  <c:v>3293.2301000000002</c:v>
                </c:pt>
                <c:pt idx="224">
                  <c:v>3262.4414000000002</c:v>
                </c:pt>
                <c:pt idx="225">
                  <c:v>3338.0729999999999</c:v>
                </c:pt>
                <c:pt idx="226">
                  <c:v>3391.3516000000022</c:v>
                </c:pt>
                <c:pt idx="227">
                  <c:v>3386.7003</c:v>
                </c:pt>
                <c:pt idx="228">
                  <c:v>3425.3303000000033</c:v>
                </c:pt>
                <c:pt idx="229">
                  <c:v>3320.6761000000001</c:v>
                </c:pt>
                <c:pt idx="230">
                  <c:v>3368.7387999999987</c:v>
                </c:pt>
                <c:pt idx="231">
                  <c:v>3412.4338000000002</c:v>
                </c:pt>
                <c:pt idx="232">
                  <c:v>3429.5808999999963</c:v>
                </c:pt>
                <c:pt idx="233">
                  <c:v>3434.3360000000002</c:v>
                </c:pt>
                <c:pt idx="234">
                  <c:v>3375.1961000000001</c:v>
                </c:pt>
                <c:pt idx="235">
                  <c:v>3387.3154000000022</c:v>
                </c:pt>
                <c:pt idx="236">
                  <c:v>3382.5612000000001</c:v>
                </c:pt>
                <c:pt idx="237">
                  <c:v>3325.0845999999997</c:v>
                </c:pt>
                <c:pt idx="238">
                  <c:v>3316.6954000000001</c:v>
                </c:pt>
                <c:pt idx="239">
                  <c:v>3459.6396</c:v>
                </c:pt>
                <c:pt idx="240">
                  <c:v>3522.8184999999999</c:v>
                </c:pt>
                <c:pt idx="241">
                  <c:v>3590.0324000000001</c:v>
                </c:pt>
                <c:pt idx="242">
                  <c:v>3646.8811000000032</c:v>
                </c:pt>
                <c:pt idx="243">
                  <c:v>3640.4852999999998</c:v>
                </c:pt>
                <c:pt idx="244">
                  <c:v>3650.2493999999997</c:v>
                </c:pt>
                <c:pt idx="245">
                  <c:v>3632.9016000000001</c:v>
                </c:pt>
                <c:pt idx="246">
                  <c:v>3580.8388</c:v>
                </c:pt>
                <c:pt idx="247">
                  <c:v>3606.9574000000002</c:v>
                </c:pt>
                <c:pt idx="248">
                  <c:v>3604.7950999999998</c:v>
                </c:pt>
                <c:pt idx="249">
                  <c:v>3568.4675999999999</c:v>
                </c:pt>
                <c:pt idx="250">
                  <c:v>3617.0619999999999</c:v>
                </c:pt>
                <c:pt idx="251">
                  <c:v>3630.4994999999999</c:v>
                </c:pt>
                <c:pt idx="252">
                  <c:v>3610.3195000000032</c:v>
                </c:pt>
                <c:pt idx="253">
                  <c:v>3616.1125000000002</c:v>
                </c:pt>
                <c:pt idx="254">
                  <c:v>3647.9300000000012</c:v>
                </c:pt>
                <c:pt idx="255">
                  <c:v>3635.5520999999999</c:v>
                </c:pt>
                <c:pt idx="256">
                  <c:v>3436.3029999999999</c:v>
                </c:pt>
                <c:pt idx="257">
                  <c:v>3445.4047999999998</c:v>
                </c:pt>
                <c:pt idx="258">
                  <c:v>3456.3085000000001</c:v>
                </c:pt>
                <c:pt idx="259">
                  <c:v>3536.9050999999999</c:v>
                </c:pt>
                <c:pt idx="260">
                  <c:v>3584.8236999999999</c:v>
                </c:pt>
                <c:pt idx="261">
                  <c:v>3524.9920000000002</c:v>
                </c:pt>
                <c:pt idx="262">
                  <c:v>3536.9272000000001</c:v>
                </c:pt>
                <c:pt idx="263">
                  <c:v>3470.0697999999998</c:v>
                </c:pt>
                <c:pt idx="264">
                  <c:v>3472.4394000000002</c:v>
                </c:pt>
                <c:pt idx="265">
                  <c:v>3455.4951000000033</c:v>
                </c:pt>
                <c:pt idx="266">
                  <c:v>3434.5812999999998</c:v>
                </c:pt>
                <c:pt idx="267">
                  <c:v>3520.6681999999987</c:v>
                </c:pt>
                <c:pt idx="268">
                  <c:v>3510.3540000000012</c:v>
                </c:pt>
                <c:pt idx="269">
                  <c:v>3516.1866999999961</c:v>
                </c:pt>
                <c:pt idx="270">
                  <c:v>3579.9989999999998</c:v>
                </c:pt>
                <c:pt idx="271">
                  <c:v>3578.9639999999999</c:v>
                </c:pt>
                <c:pt idx="272">
                  <c:v>3642.4720000000002</c:v>
                </c:pt>
                <c:pt idx="273">
                  <c:v>3651.7669999999957</c:v>
                </c:pt>
                <c:pt idx="274">
                  <c:v>3636.0889999999963</c:v>
                </c:pt>
                <c:pt idx="275">
                  <c:v>3612.4850000000001</c:v>
                </c:pt>
                <c:pt idx="276">
                  <c:v>3627.9140000000002</c:v>
                </c:pt>
                <c:pt idx="277">
                  <c:v>3533.779</c:v>
                </c:pt>
                <c:pt idx="278">
                  <c:v>3563.7359999999999</c:v>
                </c:pt>
                <c:pt idx="279">
                  <c:v>3572.8760000000002</c:v>
                </c:pt>
                <c:pt idx="280">
                  <c:v>3539.1819999999998</c:v>
                </c:pt>
                <c:pt idx="281">
                  <c:v>3296.2579999999998</c:v>
                </c:pt>
                <c:pt idx="282">
                  <c:v>3287.7109999999998</c:v>
                </c:pt>
                <c:pt idx="283">
                  <c:v>3361.84</c:v>
                </c:pt>
                <c:pt idx="284">
                  <c:v>3125.002</c:v>
                </c:pt>
                <c:pt idx="285">
                  <c:v>3186.4120000000012</c:v>
                </c:pt>
                <c:pt idx="286">
                  <c:v>3016.7039999999997</c:v>
                </c:pt>
                <c:pt idx="287">
                  <c:v>3022.8609999999999</c:v>
                </c:pt>
                <c:pt idx="288">
                  <c:v>2949.5970000000002</c:v>
                </c:pt>
                <c:pt idx="289">
                  <c:v>3007.6489999999962</c:v>
                </c:pt>
                <c:pt idx="290">
                  <c:v>2900.9697999999999</c:v>
                </c:pt>
                <c:pt idx="291">
                  <c:v>2913.8366999999998</c:v>
                </c:pt>
                <c:pt idx="292">
                  <c:v>3007.7393000000002</c:v>
                </c:pt>
                <c:pt idx="293">
                  <c:v>2976.694</c:v>
                </c:pt>
                <c:pt idx="294">
                  <c:v>2880.482</c:v>
                </c:pt>
                <c:pt idx="295">
                  <c:v>2916.5619999999999</c:v>
                </c:pt>
                <c:pt idx="296">
                  <c:v>2938.5149999999999</c:v>
                </c:pt>
                <c:pt idx="297">
                  <c:v>2749.7849999999962</c:v>
                </c:pt>
                <c:pt idx="298">
                  <c:v>2735.558</c:v>
                </c:pt>
                <c:pt idx="299">
                  <c:v>2655.6610000000001</c:v>
                </c:pt>
                <c:pt idx="300">
                  <c:v>2737.6</c:v>
                </c:pt>
                <c:pt idx="301">
                  <c:v>2688.8540000000012</c:v>
                </c:pt>
                <c:pt idx="302">
                  <c:v>2749.57</c:v>
                </c:pt>
                <c:pt idx="303">
                  <c:v>2739.2469999999962</c:v>
                </c:pt>
                <c:pt idx="304">
                  <c:v>2781.0230000000001</c:v>
                </c:pt>
                <c:pt idx="305">
                  <c:v>2763.4920000000002</c:v>
                </c:pt>
                <c:pt idx="306">
                  <c:v>2746.1959999999999</c:v>
                </c:pt>
                <c:pt idx="307">
                  <c:v>2836.5709999999999</c:v>
                </c:pt>
                <c:pt idx="308">
                  <c:v>2867.3380000000002</c:v>
                </c:pt>
                <c:pt idx="309">
                  <c:v>2862.8930000000032</c:v>
                </c:pt>
                <c:pt idx="310">
                  <c:v>2860.0210000000002</c:v>
                </c:pt>
                <c:pt idx="311">
                  <c:v>2927.1750000000002</c:v>
                </c:pt>
                <c:pt idx="312">
                  <c:v>2903.3310000000033</c:v>
                </c:pt>
                <c:pt idx="313">
                  <c:v>2928.8960000000002</c:v>
                </c:pt>
                <c:pt idx="314">
                  <c:v>2741.2449999999963</c:v>
                </c:pt>
                <c:pt idx="315">
                  <c:v>2767.21</c:v>
                </c:pt>
                <c:pt idx="316">
                  <c:v>2687.9789999999998</c:v>
                </c:pt>
                <c:pt idx="317">
                  <c:v>2733.17</c:v>
                </c:pt>
                <c:pt idx="318">
                  <c:v>2849.681</c:v>
                </c:pt>
                <c:pt idx="319">
                  <c:v>2859.7579999999998</c:v>
                </c:pt>
                <c:pt idx="320">
                  <c:v>2874.1469999999963</c:v>
                </c:pt>
                <c:pt idx="321">
                  <c:v>2897.34</c:v>
                </c:pt>
                <c:pt idx="322">
                  <c:v>2901.3870000000002</c:v>
                </c:pt>
                <c:pt idx="323">
                  <c:v>2862.556</c:v>
                </c:pt>
                <c:pt idx="324">
                  <c:v>2804.7259999999997</c:v>
                </c:pt>
                <c:pt idx="325">
                  <c:v>2810.3069999999998</c:v>
                </c:pt>
                <c:pt idx="326">
                  <c:v>2859.4989999999998</c:v>
                </c:pt>
                <c:pt idx="327">
                  <c:v>2864.3679999999999</c:v>
                </c:pt>
                <c:pt idx="328">
                  <c:v>2870.4300000000012</c:v>
                </c:pt>
                <c:pt idx="329">
                  <c:v>2904.8320000000012</c:v>
                </c:pt>
                <c:pt idx="330">
                  <c:v>2955.15</c:v>
                </c:pt>
                <c:pt idx="331">
                  <c:v>3018.8020000000001</c:v>
                </c:pt>
                <c:pt idx="332">
                  <c:v>2999.3629999999998</c:v>
                </c:pt>
                <c:pt idx="333">
                  <c:v>3009.96</c:v>
                </c:pt>
                <c:pt idx="334">
                  <c:v>2960.9700000000012</c:v>
                </c:pt>
                <c:pt idx="335">
                  <c:v>2979.4340000000002</c:v>
                </c:pt>
                <c:pt idx="336">
                  <c:v>2957.82</c:v>
                </c:pt>
                <c:pt idx="337">
                  <c:v>2919.8320000000012</c:v>
                </c:pt>
                <c:pt idx="338">
                  <c:v>3000.645</c:v>
                </c:pt>
                <c:pt idx="339">
                  <c:v>3003.9150000000022</c:v>
                </c:pt>
                <c:pt idx="340">
                  <c:v>3009.53</c:v>
                </c:pt>
                <c:pt idx="341">
                  <c:v>3053.0650000000001</c:v>
                </c:pt>
                <c:pt idx="342">
                  <c:v>3050.5920000000001</c:v>
                </c:pt>
                <c:pt idx="343">
                  <c:v>3008.42</c:v>
                </c:pt>
                <c:pt idx="344">
                  <c:v>2984.9580000000001</c:v>
                </c:pt>
                <c:pt idx="345">
                  <c:v>3033.9569999999999</c:v>
                </c:pt>
                <c:pt idx="346">
                  <c:v>3023.6459999999997</c:v>
                </c:pt>
                <c:pt idx="347">
                  <c:v>3066.6379999999999</c:v>
                </c:pt>
                <c:pt idx="348">
                  <c:v>3082.3620000000001</c:v>
                </c:pt>
                <c:pt idx="349">
                  <c:v>3078.1170000000002</c:v>
                </c:pt>
                <c:pt idx="350">
                  <c:v>3033.66</c:v>
                </c:pt>
                <c:pt idx="351">
                  <c:v>3042.8229999999999</c:v>
                </c:pt>
                <c:pt idx="352">
                  <c:v>2972.5839999999998</c:v>
                </c:pt>
                <c:pt idx="353">
                  <c:v>2952.8910000000033</c:v>
                </c:pt>
                <c:pt idx="354">
                  <c:v>2959.24</c:v>
                </c:pt>
                <c:pt idx="355">
                  <c:v>2946.67</c:v>
                </c:pt>
                <c:pt idx="356">
                  <c:v>2964.7</c:v>
                </c:pt>
              </c:numCache>
            </c:numRef>
          </c:val>
          <c:smooth val="0"/>
          <c:extLst>
            <c:ext xmlns:c16="http://schemas.microsoft.com/office/drawing/2014/chart" uri="{C3380CC4-5D6E-409C-BE32-E72D297353CC}">
              <c16:uniqueId val="{00000000-E1D0-403A-86A3-002FC82E11DA}"/>
            </c:ext>
          </c:extLst>
        </c:ser>
        <c:dLbls>
          <c:showLegendKey val="0"/>
          <c:showVal val="0"/>
          <c:showCatName val="0"/>
          <c:showSerName val="0"/>
          <c:showPercent val="0"/>
          <c:showBubbleSize val="0"/>
        </c:dLbls>
        <c:marker val="1"/>
        <c:smooth val="0"/>
        <c:axId val="96952704"/>
        <c:axId val="96954240"/>
      </c:lineChart>
      <c:lineChart>
        <c:grouping val="standard"/>
        <c:varyColors val="0"/>
        <c:ser>
          <c:idx val="0"/>
          <c:order val="0"/>
          <c:tx>
            <c:strRef>
              <c:f>weighted_sentiment_index_tradin!$B$1</c:f>
              <c:strCache>
                <c:ptCount val="1"/>
                <c:pt idx="0">
                  <c:v>正面%</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weighted_sentiment_index_tradin!$B$2:$B$358</c:f>
              <c:numCache>
                <c:formatCode>General</c:formatCode>
                <c:ptCount val="357"/>
                <c:pt idx="0">
                  <c:v>0.29325184516555208</c:v>
                </c:pt>
                <c:pt idx="1">
                  <c:v>0.43959919224130101</c:v>
                </c:pt>
                <c:pt idx="2">
                  <c:v>0.49012893400969465</c:v>
                </c:pt>
                <c:pt idx="3">
                  <c:v>0.31070527489199101</c:v>
                </c:pt>
                <c:pt idx="4">
                  <c:v>0.36625594557129593</c:v>
                </c:pt>
                <c:pt idx="5">
                  <c:v>0.25188183275060738</c:v>
                </c:pt>
                <c:pt idx="6">
                  <c:v>0.37948056209008696</c:v>
                </c:pt>
                <c:pt idx="7">
                  <c:v>0.61676798081818462</c:v>
                </c:pt>
                <c:pt idx="8">
                  <c:v>0.34030389933440591</c:v>
                </c:pt>
                <c:pt idx="9">
                  <c:v>0.31779440682500498</c:v>
                </c:pt>
                <c:pt idx="10">
                  <c:v>0.47188054281213232</c:v>
                </c:pt>
                <c:pt idx="11">
                  <c:v>0.33225457075937853</c:v>
                </c:pt>
                <c:pt idx="12">
                  <c:v>0.24789807781321099</c:v>
                </c:pt>
                <c:pt idx="13">
                  <c:v>0.3835767133527071</c:v>
                </c:pt>
                <c:pt idx="14">
                  <c:v>0.33914664518964216</c:v>
                </c:pt>
                <c:pt idx="15">
                  <c:v>0.21654755432915901</c:v>
                </c:pt>
                <c:pt idx="16">
                  <c:v>0.43010998077458645</c:v>
                </c:pt>
                <c:pt idx="17">
                  <c:v>0.29084081662556038</c:v>
                </c:pt>
                <c:pt idx="18">
                  <c:v>0.33007039486944417</c:v>
                </c:pt>
                <c:pt idx="19">
                  <c:v>0.18993639839651633</c:v>
                </c:pt>
                <c:pt idx="20">
                  <c:v>0.29495856998188691</c:v>
                </c:pt>
                <c:pt idx="21">
                  <c:v>0.46112807300925296</c:v>
                </c:pt>
                <c:pt idx="22">
                  <c:v>0.6907406153061868</c:v>
                </c:pt>
                <c:pt idx="23">
                  <c:v>0.19429481096489001</c:v>
                </c:pt>
                <c:pt idx="24">
                  <c:v>0.49258478397266947</c:v>
                </c:pt>
                <c:pt idx="25">
                  <c:v>0.35866621300327345</c:v>
                </c:pt>
                <c:pt idx="26">
                  <c:v>0.221202181614781</c:v>
                </c:pt>
                <c:pt idx="27">
                  <c:v>0.41609694349114301</c:v>
                </c:pt>
                <c:pt idx="28">
                  <c:v>0.39848205101321077</c:v>
                </c:pt>
                <c:pt idx="29">
                  <c:v>0.44464289367771398</c:v>
                </c:pt>
                <c:pt idx="30">
                  <c:v>0.41228964418178793</c:v>
                </c:pt>
                <c:pt idx="31">
                  <c:v>0.31088486345607097</c:v>
                </c:pt>
                <c:pt idx="32">
                  <c:v>0.39816708196993678</c:v>
                </c:pt>
                <c:pt idx="33">
                  <c:v>0.35647027821341853</c:v>
                </c:pt>
                <c:pt idx="34">
                  <c:v>0.414759953511806</c:v>
                </c:pt>
                <c:pt idx="35">
                  <c:v>0.34728467068312802</c:v>
                </c:pt>
                <c:pt idx="36">
                  <c:v>0.27578141331123901</c:v>
                </c:pt>
                <c:pt idx="37">
                  <c:v>0.46693466841053599</c:v>
                </c:pt>
                <c:pt idx="38">
                  <c:v>0.37727442962350338</c:v>
                </c:pt>
                <c:pt idx="39">
                  <c:v>0.46743881643223201</c:v>
                </c:pt>
                <c:pt idx="40">
                  <c:v>0.33653334469860402</c:v>
                </c:pt>
                <c:pt idx="41">
                  <c:v>0.45764366129997552</c:v>
                </c:pt>
                <c:pt idx="42">
                  <c:v>0.21573003711447142</c:v>
                </c:pt>
                <c:pt idx="43">
                  <c:v>0.50907674822579996</c:v>
                </c:pt>
                <c:pt idx="44">
                  <c:v>0.30478678291675265</c:v>
                </c:pt>
                <c:pt idx="45">
                  <c:v>0.48894968751469453</c:v>
                </c:pt>
                <c:pt idx="46">
                  <c:v>0.34839190936445891</c:v>
                </c:pt>
                <c:pt idx="47">
                  <c:v>0.35614283503965666</c:v>
                </c:pt>
                <c:pt idx="48">
                  <c:v>0.48579500203519554</c:v>
                </c:pt>
                <c:pt idx="49">
                  <c:v>0.53776837787515097</c:v>
                </c:pt>
                <c:pt idx="50">
                  <c:v>0.48360950772842598</c:v>
                </c:pt>
                <c:pt idx="51">
                  <c:v>0.43057614877946665</c:v>
                </c:pt>
                <c:pt idx="52">
                  <c:v>0.38980056546198966</c:v>
                </c:pt>
                <c:pt idx="53">
                  <c:v>0.44491899604123297</c:v>
                </c:pt>
                <c:pt idx="54">
                  <c:v>0.30189670693395165</c:v>
                </c:pt>
                <c:pt idx="55">
                  <c:v>0.41729529549684602</c:v>
                </c:pt>
                <c:pt idx="56">
                  <c:v>0.43838623492337553</c:v>
                </c:pt>
                <c:pt idx="57">
                  <c:v>0.39003877811890153</c:v>
                </c:pt>
                <c:pt idx="58">
                  <c:v>0.70878556100382095</c:v>
                </c:pt>
                <c:pt idx="59">
                  <c:v>0.38160474939974409</c:v>
                </c:pt>
                <c:pt idx="60">
                  <c:v>0.49340839958896865</c:v>
                </c:pt>
                <c:pt idx="61">
                  <c:v>0.23806706488438026</c:v>
                </c:pt>
                <c:pt idx="62">
                  <c:v>0.37703659251010901</c:v>
                </c:pt>
                <c:pt idx="63">
                  <c:v>0.47049019925205066</c:v>
                </c:pt>
                <c:pt idx="64">
                  <c:v>0.5776588270668499</c:v>
                </c:pt>
                <c:pt idx="65">
                  <c:v>0.30188755480325452</c:v>
                </c:pt>
                <c:pt idx="66">
                  <c:v>0.40852325609673679</c:v>
                </c:pt>
                <c:pt idx="67">
                  <c:v>0.18009931845184426</c:v>
                </c:pt>
                <c:pt idx="68">
                  <c:v>0.44704965864795493</c:v>
                </c:pt>
                <c:pt idx="69">
                  <c:v>0.39360655140280854</c:v>
                </c:pt>
                <c:pt idx="70">
                  <c:v>0.41824936386019101</c:v>
                </c:pt>
                <c:pt idx="71">
                  <c:v>0.36825709202153861</c:v>
                </c:pt>
                <c:pt idx="72">
                  <c:v>0.63537631889198298</c:v>
                </c:pt>
                <c:pt idx="73">
                  <c:v>0.49567226803576453</c:v>
                </c:pt>
                <c:pt idx="74">
                  <c:v>0.38409118586175345</c:v>
                </c:pt>
                <c:pt idx="75">
                  <c:v>0.45186737514744396</c:v>
                </c:pt>
                <c:pt idx="76">
                  <c:v>0.42737114290297545</c:v>
                </c:pt>
                <c:pt idx="77">
                  <c:v>0.35106894342441364</c:v>
                </c:pt>
                <c:pt idx="78">
                  <c:v>0.43015306398777753</c:v>
                </c:pt>
                <c:pt idx="79">
                  <c:v>0.58290372993991268</c:v>
                </c:pt>
                <c:pt idx="80">
                  <c:v>0.45309292795743039</c:v>
                </c:pt>
                <c:pt idx="81">
                  <c:v>0.40740293565745977</c:v>
                </c:pt>
                <c:pt idx="82">
                  <c:v>0.46170294946885132</c:v>
                </c:pt>
                <c:pt idx="83">
                  <c:v>0.46549853710721545</c:v>
                </c:pt>
                <c:pt idx="84">
                  <c:v>0.49725352862956601</c:v>
                </c:pt>
                <c:pt idx="85">
                  <c:v>0.37918433262922452</c:v>
                </c:pt>
                <c:pt idx="86">
                  <c:v>0.40028671438956753</c:v>
                </c:pt>
                <c:pt idx="87">
                  <c:v>0.30799438073219132</c:v>
                </c:pt>
                <c:pt idx="88">
                  <c:v>0.45948221557016539</c:v>
                </c:pt>
                <c:pt idx="89">
                  <c:v>0.33976394145098798</c:v>
                </c:pt>
                <c:pt idx="90">
                  <c:v>0.55697049062681703</c:v>
                </c:pt>
                <c:pt idx="91">
                  <c:v>0.41354640644134399</c:v>
                </c:pt>
                <c:pt idx="92">
                  <c:v>0.4309702752549901</c:v>
                </c:pt>
                <c:pt idx="93">
                  <c:v>0.40858847907659845</c:v>
                </c:pt>
                <c:pt idx="94">
                  <c:v>0.42846770152907065</c:v>
                </c:pt>
                <c:pt idx="95">
                  <c:v>0.50341837835768222</c:v>
                </c:pt>
                <c:pt idx="96">
                  <c:v>0.36730360117965216</c:v>
                </c:pt>
                <c:pt idx="97">
                  <c:v>0.35982303607077598</c:v>
                </c:pt>
                <c:pt idx="98">
                  <c:v>0.47078788350738998</c:v>
                </c:pt>
                <c:pt idx="99">
                  <c:v>0.27289247603244265</c:v>
                </c:pt>
                <c:pt idx="100">
                  <c:v>0.37496725274206738</c:v>
                </c:pt>
                <c:pt idx="101">
                  <c:v>0.32304565694610893</c:v>
                </c:pt>
                <c:pt idx="102">
                  <c:v>0.34975176801258301</c:v>
                </c:pt>
                <c:pt idx="103">
                  <c:v>0.52141599052342802</c:v>
                </c:pt>
                <c:pt idx="104">
                  <c:v>0.46081684413993745</c:v>
                </c:pt>
                <c:pt idx="105">
                  <c:v>0.3668536117947549</c:v>
                </c:pt>
                <c:pt idx="106">
                  <c:v>0.46229319043023748</c:v>
                </c:pt>
                <c:pt idx="107">
                  <c:v>0.47904193893327601</c:v>
                </c:pt>
                <c:pt idx="108">
                  <c:v>0.34512718492292238</c:v>
                </c:pt>
                <c:pt idx="109">
                  <c:v>0.33589536638028977</c:v>
                </c:pt>
                <c:pt idx="110">
                  <c:v>0.42847358405672498</c:v>
                </c:pt>
                <c:pt idx="111">
                  <c:v>0.44999988804403801</c:v>
                </c:pt>
                <c:pt idx="112">
                  <c:v>0.46971103173329293</c:v>
                </c:pt>
                <c:pt idx="113">
                  <c:v>0.33146001429952865</c:v>
                </c:pt>
                <c:pt idx="114">
                  <c:v>0.36620016657218302</c:v>
                </c:pt>
                <c:pt idx="115">
                  <c:v>0.38655189741630008</c:v>
                </c:pt>
                <c:pt idx="116">
                  <c:v>0.49584290953273252</c:v>
                </c:pt>
                <c:pt idx="117">
                  <c:v>0.37793610478150302</c:v>
                </c:pt>
                <c:pt idx="118">
                  <c:v>0.36133418115818139</c:v>
                </c:pt>
                <c:pt idx="119">
                  <c:v>0.46085856604217051</c:v>
                </c:pt>
                <c:pt idx="120">
                  <c:v>0.40022426980790565</c:v>
                </c:pt>
                <c:pt idx="121">
                  <c:v>0.44722480315472946</c:v>
                </c:pt>
                <c:pt idx="122">
                  <c:v>0.47314583868860299</c:v>
                </c:pt>
                <c:pt idx="123">
                  <c:v>0.36826663190546566</c:v>
                </c:pt>
                <c:pt idx="124">
                  <c:v>0.30782748223859352</c:v>
                </c:pt>
                <c:pt idx="125">
                  <c:v>0.46179943762235975</c:v>
                </c:pt>
                <c:pt idx="126">
                  <c:v>0.37866777148624253</c:v>
                </c:pt>
                <c:pt idx="127">
                  <c:v>0.41001014204344832</c:v>
                </c:pt>
                <c:pt idx="128">
                  <c:v>0.42670952332640832</c:v>
                </c:pt>
                <c:pt idx="129">
                  <c:v>0.51522153406702398</c:v>
                </c:pt>
                <c:pt idx="130">
                  <c:v>0.37407402497756165</c:v>
                </c:pt>
                <c:pt idx="131">
                  <c:v>0.43440967203164566</c:v>
                </c:pt>
                <c:pt idx="132">
                  <c:v>0.40569912466982799</c:v>
                </c:pt>
                <c:pt idx="133">
                  <c:v>0.33861175565547452</c:v>
                </c:pt>
                <c:pt idx="134">
                  <c:v>0.51391745190467097</c:v>
                </c:pt>
                <c:pt idx="135">
                  <c:v>0.55933721273930403</c:v>
                </c:pt>
                <c:pt idx="136">
                  <c:v>0.40658679823389265</c:v>
                </c:pt>
                <c:pt idx="137">
                  <c:v>0.4984271973989699</c:v>
                </c:pt>
                <c:pt idx="138">
                  <c:v>0.49449122684704738</c:v>
                </c:pt>
                <c:pt idx="139">
                  <c:v>0.39352676984328316</c:v>
                </c:pt>
                <c:pt idx="140">
                  <c:v>0.48542263723411477</c:v>
                </c:pt>
                <c:pt idx="141">
                  <c:v>0.43238411019305878</c:v>
                </c:pt>
                <c:pt idx="142">
                  <c:v>0.52110918381255722</c:v>
                </c:pt>
                <c:pt idx="143">
                  <c:v>0.51431931722220858</c:v>
                </c:pt>
                <c:pt idx="144">
                  <c:v>0.53856392298358102</c:v>
                </c:pt>
                <c:pt idx="145">
                  <c:v>0.38447042171608553</c:v>
                </c:pt>
                <c:pt idx="146">
                  <c:v>0.36435187187103452</c:v>
                </c:pt>
                <c:pt idx="147">
                  <c:v>0.42610772783484491</c:v>
                </c:pt>
                <c:pt idx="148">
                  <c:v>0.28443691332296289</c:v>
                </c:pt>
                <c:pt idx="149">
                  <c:v>0.38249779145143298</c:v>
                </c:pt>
                <c:pt idx="150">
                  <c:v>0.27170064941991601</c:v>
                </c:pt>
                <c:pt idx="151">
                  <c:v>0.40844849869760752</c:v>
                </c:pt>
                <c:pt idx="152">
                  <c:v>0.48367902679791902</c:v>
                </c:pt>
                <c:pt idx="153">
                  <c:v>0.43191752694265884</c:v>
                </c:pt>
                <c:pt idx="154">
                  <c:v>0.40141569419966378</c:v>
                </c:pt>
                <c:pt idx="155">
                  <c:v>0.47833004786622002</c:v>
                </c:pt>
                <c:pt idx="156">
                  <c:v>0.36682824551140952</c:v>
                </c:pt>
                <c:pt idx="157">
                  <c:v>0.31869686212270565</c:v>
                </c:pt>
                <c:pt idx="158">
                  <c:v>0.33068599933573189</c:v>
                </c:pt>
                <c:pt idx="159">
                  <c:v>0.328993250018075</c:v>
                </c:pt>
                <c:pt idx="160">
                  <c:v>0.35301102743097401</c:v>
                </c:pt>
                <c:pt idx="161">
                  <c:v>0.34433715003158955</c:v>
                </c:pt>
                <c:pt idx="162">
                  <c:v>0.36219388133285091</c:v>
                </c:pt>
                <c:pt idx="163">
                  <c:v>0.34304116155918002</c:v>
                </c:pt>
                <c:pt idx="164">
                  <c:v>0.301697055098057</c:v>
                </c:pt>
                <c:pt idx="165">
                  <c:v>0.36680813459911832</c:v>
                </c:pt>
                <c:pt idx="166">
                  <c:v>0.35157172500382339</c:v>
                </c:pt>
                <c:pt idx="167">
                  <c:v>0.39110941247780545</c:v>
                </c:pt>
                <c:pt idx="168">
                  <c:v>0.47121547598138108</c:v>
                </c:pt>
                <c:pt idx="169">
                  <c:v>0.3303229417783779</c:v>
                </c:pt>
                <c:pt idx="170">
                  <c:v>0.38092775196088796</c:v>
                </c:pt>
                <c:pt idx="171">
                  <c:v>0.28534742431881732</c:v>
                </c:pt>
                <c:pt idx="172">
                  <c:v>0.43366218827093539</c:v>
                </c:pt>
                <c:pt idx="173">
                  <c:v>0.38146980386747598</c:v>
                </c:pt>
                <c:pt idx="174">
                  <c:v>0.38508979451593045</c:v>
                </c:pt>
                <c:pt idx="175">
                  <c:v>0.29688052043223245</c:v>
                </c:pt>
                <c:pt idx="176">
                  <c:v>0.36955176460407052</c:v>
                </c:pt>
                <c:pt idx="177">
                  <c:v>0.35390861311738453</c:v>
                </c:pt>
                <c:pt idx="178">
                  <c:v>0.366651621473296</c:v>
                </c:pt>
                <c:pt idx="179">
                  <c:v>0.33044588628284316</c:v>
                </c:pt>
                <c:pt idx="180">
                  <c:v>0.30893751128961278</c:v>
                </c:pt>
                <c:pt idx="181">
                  <c:v>0.29014707797617101</c:v>
                </c:pt>
                <c:pt idx="182">
                  <c:v>0.29651568856386146</c:v>
                </c:pt>
                <c:pt idx="183">
                  <c:v>0.37088703128067091</c:v>
                </c:pt>
                <c:pt idx="184">
                  <c:v>0.34145664868982939</c:v>
                </c:pt>
                <c:pt idx="185">
                  <c:v>0.35656755077511199</c:v>
                </c:pt>
                <c:pt idx="186">
                  <c:v>0.44172853685473901</c:v>
                </c:pt>
                <c:pt idx="187">
                  <c:v>0.38330269206649353</c:v>
                </c:pt>
                <c:pt idx="188">
                  <c:v>0.41028949711220253</c:v>
                </c:pt>
                <c:pt idx="189">
                  <c:v>0.30859602851876899</c:v>
                </c:pt>
                <c:pt idx="190">
                  <c:v>0.34592315625522402</c:v>
                </c:pt>
                <c:pt idx="191">
                  <c:v>0.33746785398210577</c:v>
                </c:pt>
                <c:pt idx="192">
                  <c:v>0.33339453062000252</c:v>
                </c:pt>
                <c:pt idx="193">
                  <c:v>0.2833044152418569</c:v>
                </c:pt>
                <c:pt idx="194">
                  <c:v>0.35539215781523698</c:v>
                </c:pt>
                <c:pt idx="195">
                  <c:v>0.32945604184665978</c:v>
                </c:pt>
                <c:pt idx="196">
                  <c:v>0.26431309121335045</c:v>
                </c:pt>
                <c:pt idx="197">
                  <c:v>0.27835997330898665</c:v>
                </c:pt>
                <c:pt idx="198">
                  <c:v>0.23868968979061</c:v>
                </c:pt>
                <c:pt idx="199">
                  <c:v>0.34493557533796665</c:v>
                </c:pt>
                <c:pt idx="200">
                  <c:v>0.30920148590086177</c:v>
                </c:pt>
                <c:pt idx="201">
                  <c:v>0.324241155647151</c:v>
                </c:pt>
                <c:pt idx="202">
                  <c:v>0.26683135948273279</c:v>
                </c:pt>
                <c:pt idx="203">
                  <c:v>0.34148400932101264</c:v>
                </c:pt>
                <c:pt idx="204">
                  <c:v>0.30691350242765253</c:v>
                </c:pt>
                <c:pt idx="205">
                  <c:v>0.26791488236156152</c:v>
                </c:pt>
                <c:pt idx="206">
                  <c:v>0.36524600231571902</c:v>
                </c:pt>
                <c:pt idx="207">
                  <c:v>0.27191654865954046</c:v>
                </c:pt>
                <c:pt idx="208">
                  <c:v>0.3039097052741539</c:v>
                </c:pt>
                <c:pt idx="209">
                  <c:v>0.36528874963354452</c:v>
                </c:pt>
                <c:pt idx="210">
                  <c:v>0.31473034566955932</c:v>
                </c:pt>
                <c:pt idx="211">
                  <c:v>0.37152809840055145</c:v>
                </c:pt>
                <c:pt idx="212">
                  <c:v>0.48990742268498338</c:v>
                </c:pt>
                <c:pt idx="213">
                  <c:v>0.39434996471625477</c:v>
                </c:pt>
                <c:pt idx="214">
                  <c:v>0.39439222041413702</c:v>
                </c:pt>
                <c:pt idx="215">
                  <c:v>0.37848627055463591</c:v>
                </c:pt>
                <c:pt idx="216">
                  <c:v>0.35509571188164352</c:v>
                </c:pt>
                <c:pt idx="217">
                  <c:v>0.34235552661242602</c:v>
                </c:pt>
                <c:pt idx="218">
                  <c:v>0.43419896848849032</c:v>
                </c:pt>
                <c:pt idx="219">
                  <c:v>0.51338471379328898</c:v>
                </c:pt>
                <c:pt idx="220">
                  <c:v>0.30828352535765691</c:v>
                </c:pt>
                <c:pt idx="221">
                  <c:v>0.55054852976960056</c:v>
                </c:pt>
                <c:pt idx="222">
                  <c:v>0.44938760533705696</c:v>
                </c:pt>
                <c:pt idx="223">
                  <c:v>0.39505132243257901</c:v>
                </c:pt>
                <c:pt idx="224">
                  <c:v>0.40216433012800101</c:v>
                </c:pt>
                <c:pt idx="225">
                  <c:v>0.41170157430765952</c:v>
                </c:pt>
                <c:pt idx="226">
                  <c:v>0.35894662187499865</c:v>
                </c:pt>
                <c:pt idx="227">
                  <c:v>0.36147954585895553</c:v>
                </c:pt>
                <c:pt idx="228">
                  <c:v>0.41349791684827608</c:v>
                </c:pt>
                <c:pt idx="229">
                  <c:v>0.3675805136642441</c:v>
                </c:pt>
                <c:pt idx="230">
                  <c:v>0.36782815527017465</c:v>
                </c:pt>
                <c:pt idx="231">
                  <c:v>0.31222019468821732</c:v>
                </c:pt>
                <c:pt idx="232">
                  <c:v>0.27706707620703208</c:v>
                </c:pt>
                <c:pt idx="233">
                  <c:v>0.3905179863105519</c:v>
                </c:pt>
                <c:pt idx="234">
                  <c:v>0.39054613118666265</c:v>
                </c:pt>
                <c:pt idx="235">
                  <c:v>0.36765954391342998</c:v>
                </c:pt>
                <c:pt idx="236">
                  <c:v>0.30650685965529645</c:v>
                </c:pt>
                <c:pt idx="237">
                  <c:v>0.42012469031618332</c:v>
                </c:pt>
                <c:pt idx="238">
                  <c:v>0.27246863651444153</c:v>
                </c:pt>
                <c:pt idx="239">
                  <c:v>0.35556735225425146</c:v>
                </c:pt>
                <c:pt idx="240">
                  <c:v>0.38882899216736116</c:v>
                </c:pt>
                <c:pt idx="241">
                  <c:v>0.37645658762577977</c:v>
                </c:pt>
                <c:pt idx="242">
                  <c:v>0.3943182071469451</c:v>
                </c:pt>
                <c:pt idx="243">
                  <c:v>0.42759949974194239</c:v>
                </c:pt>
                <c:pt idx="244">
                  <c:v>0.36898506799267616</c:v>
                </c:pt>
                <c:pt idx="245">
                  <c:v>0.37866457974948597</c:v>
                </c:pt>
                <c:pt idx="246">
                  <c:v>0.39575172976311201</c:v>
                </c:pt>
                <c:pt idx="247">
                  <c:v>0.36946249217207877</c:v>
                </c:pt>
                <c:pt idx="248">
                  <c:v>0.37150438570378164</c:v>
                </c:pt>
                <c:pt idx="249">
                  <c:v>0.34622856005826652</c:v>
                </c:pt>
                <c:pt idx="250">
                  <c:v>0.38204240163575653</c:v>
                </c:pt>
                <c:pt idx="251">
                  <c:v>0.39892404907485718</c:v>
                </c:pt>
                <c:pt idx="252">
                  <c:v>0.31926922482622</c:v>
                </c:pt>
                <c:pt idx="253">
                  <c:v>0.3623679655480489</c:v>
                </c:pt>
                <c:pt idx="254">
                  <c:v>0.48857595347649102</c:v>
                </c:pt>
                <c:pt idx="255">
                  <c:v>0.43403731831033993</c:v>
                </c:pt>
                <c:pt idx="256">
                  <c:v>0.35056781024864964</c:v>
                </c:pt>
                <c:pt idx="257">
                  <c:v>0.46028694590463065</c:v>
                </c:pt>
                <c:pt idx="258">
                  <c:v>0.47419726577097898</c:v>
                </c:pt>
                <c:pt idx="259">
                  <c:v>0.44353025947775793</c:v>
                </c:pt>
                <c:pt idx="260">
                  <c:v>0.39673253514116702</c:v>
                </c:pt>
                <c:pt idx="261">
                  <c:v>0.45942992488711698</c:v>
                </c:pt>
                <c:pt idx="262">
                  <c:v>0.440938535046077</c:v>
                </c:pt>
                <c:pt idx="263">
                  <c:v>0.38386187031139846</c:v>
                </c:pt>
                <c:pt idx="264">
                  <c:v>0.36609396459767451</c:v>
                </c:pt>
                <c:pt idx="265">
                  <c:v>0.36231921320302846</c:v>
                </c:pt>
                <c:pt idx="266">
                  <c:v>0.40174727204678679</c:v>
                </c:pt>
                <c:pt idx="267">
                  <c:v>0.39455843894586889</c:v>
                </c:pt>
                <c:pt idx="268">
                  <c:v>0.29360998621232798</c:v>
                </c:pt>
                <c:pt idx="269">
                  <c:v>0.37837287222566918</c:v>
                </c:pt>
                <c:pt idx="270">
                  <c:v>0.41413230614395802</c:v>
                </c:pt>
                <c:pt idx="271">
                  <c:v>0.33397715491205365</c:v>
                </c:pt>
                <c:pt idx="272">
                  <c:v>0.52292999840503795</c:v>
                </c:pt>
                <c:pt idx="273">
                  <c:v>0.40674847127026953</c:v>
                </c:pt>
                <c:pt idx="274">
                  <c:v>0.43562537860810502</c:v>
                </c:pt>
                <c:pt idx="275">
                  <c:v>0.41581502047833274</c:v>
                </c:pt>
                <c:pt idx="276">
                  <c:v>0.44400748958514402</c:v>
                </c:pt>
                <c:pt idx="277">
                  <c:v>0.46019702267314955</c:v>
                </c:pt>
                <c:pt idx="278">
                  <c:v>0.32997905831066365</c:v>
                </c:pt>
                <c:pt idx="279">
                  <c:v>0.33128821321645796</c:v>
                </c:pt>
                <c:pt idx="280">
                  <c:v>0.25576692799532502</c:v>
                </c:pt>
                <c:pt idx="281">
                  <c:v>0.34418371509980977</c:v>
                </c:pt>
                <c:pt idx="282">
                  <c:v>0.33064848453755952</c:v>
                </c:pt>
                <c:pt idx="283">
                  <c:v>0.48331527878010638</c:v>
                </c:pt>
                <c:pt idx="284">
                  <c:v>0.43302639805651538</c:v>
                </c:pt>
                <c:pt idx="285">
                  <c:v>0.32519189819854138</c:v>
                </c:pt>
                <c:pt idx="286">
                  <c:v>0.30040896263738953</c:v>
                </c:pt>
                <c:pt idx="287">
                  <c:v>0.27255687467072698</c:v>
                </c:pt>
                <c:pt idx="288">
                  <c:v>0.36604401950947352</c:v>
                </c:pt>
                <c:pt idx="289">
                  <c:v>0.31574225589478738</c:v>
                </c:pt>
                <c:pt idx="290">
                  <c:v>0.29847844332589091</c:v>
                </c:pt>
                <c:pt idx="291">
                  <c:v>0.31602902362023838</c:v>
                </c:pt>
                <c:pt idx="292">
                  <c:v>0.40278511582446552</c:v>
                </c:pt>
                <c:pt idx="293">
                  <c:v>0.27484086376743178</c:v>
                </c:pt>
                <c:pt idx="294">
                  <c:v>0.27356155535953702</c:v>
                </c:pt>
                <c:pt idx="295">
                  <c:v>0.27055969053010975</c:v>
                </c:pt>
                <c:pt idx="296">
                  <c:v>0.28064773460117648</c:v>
                </c:pt>
                <c:pt idx="297">
                  <c:v>0.37097175406574245</c:v>
                </c:pt>
                <c:pt idx="298">
                  <c:v>0.27401039517079845</c:v>
                </c:pt>
                <c:pt idx="299">
                  <c:v>0.34754449659243408</c:v>
                </c:pt>
                <c:pt idx="300">
                  <c:v>0.26924479070641</c:v>
                </c:pt>
                <c:pt idx="301">
                  <c:v>0.23939341640833423</c:v>
                </c:pt>
                <c:pt idx="302">
                  <c:v>0.31490321778107738</c:v>
                </c:pt>
                <c:pt idx="303">
                  <c:v>0.34673887299585465</c:v>
                </c:pt>
                <c:pt idx="304">
                  <c:v>0.34610015416666801</c:v>
                </c:pt>
                <c:pt idx="305">
                  <c:v>0.29503515149973175</c:v>
                </c:pt>
                <c:pt idx="306">
                  <c:v>0.35834836073635046</c:v>
                </c:pt>
                <c:pt idx="307">
                  <c:v>0.40244172484094098</c:v>
                </c:pt>
                <c:pt idx="308">
                  <c:v>0.38322188118567091</c:v>
                </c:pt>
                <c:pt idx="309">
                  <c:v>0.59573854175584096</c:v>
                </c:pt>
                <c:pt idx="310">
                  <c:v>0.403891890601494</c:v>
                </c:pt>
                <c:pt idx="311">
                  <c:v>0.42670307488795245</c:v>
                </c:pt>
                <c:pt idx="312">
                  <c:v>0.40140422918276664</c:v>
                </c:pt>
                <c:pt idx="313">
                  <c:v>0.34528788855005232</c:v>
                </c:pt>
                <c:pt idx="314">
                  <c:v>0.35132578386321089</c:v>
                </c:pt>
                <c:pt idx="315">
                  <c:v>0.30347989226954497</c:v>
                </c:pt>
                <c:pt idx="316">
                  <c:v>0.28733244464333879</c:v>
                </c:pt>
                <c:pt idx="317">
                  <c:v>0.33559415815916632</c:v>
                </c:pt>
                <c:pt idx="318">
                  <c:v>0.43007089608147253</c:v>
                </c:pt>
                <c:pt idx="319">
                  <c:v>0.32716719672690908</c:v>
                </c:pt>
                <c:pt idx="320">
                  <c:v>0.33282889325988574</c:v>
                </c:pt>
                <c:pt idx="321">
                  <c:v>0.35630035961800532</c:v>
                </c:pt>
                <c:pt idx="322">
                  <c:v>0.41130395516021745</c:v>
                </c:pt>
                <c:pt idx="323">
                  <c:v>0.34788183020820251</c:v>
                </c:pt>
                <c:pt idx="324">
                  <c:v>0.29354256649262739</c:v>
                </c:pt>
                <c:pt idx="325">
                  <c:v>0.199395572148411</c:v>
                </c:pt>
                <c:pt idx="326">
                  <c:v>0.33143309482737032</c:v>
                </c:pt>
                <c:pt idx="327">
                  <c:v>0.25915906506805497</c:v>
                </c:pt>
                <c:pt idx="328">
                  <c:v>0.39564677942935278</c:v>
                </c:pt>
                <c:pt idx="329">
                  <c:v>0.43638784555755178</c:v>
                </c:pt>
                <c:pt idx="330">
                  <c:v>0.45948563393173097</c:v>
                </c:pt>
                <c:pt idx="331">
                  <c:v>0.38428021086956166</c:v>
                </c:pt>
                <c:pt idx="332">
                  <c:v>0.43561292684293246</c:v>
                </c:pt>
                <c:pt idx="333">
                  <c:v>0.44603023083133747</c:v>
                </c:pt>
                <c:pt idx="334">
                  <c:v>0.216643543222619</c:v>
                </c:pt>
                <c:pt idx="335">
                  <c:v>0.178892855371513</c:v>
                </c:pt>
                <c:pt idx="336">
                  <c:v>0.35360233570618099</c:v>
                </c:pt>
                <c:pt idx="337">
                  <c:v>0.31676908649212793</c:v>
                </c:pt>
                <c:pt idx="338">
                  <c:v>0.40382632377615152</c:v>
                </c:pt>
                <c:pt idx="339">
                  <c:v>0.37659470944120532</c:v>
                </c:pt>
                <c:pt idx="340">
                  <c:v>0.34534944780531901</c:v>
                </c:pt>
                <c:pt idx="341">
                  <c:v>0.400407413533308</c:v>
                </c:pt>
                <c:pt idx="342">
                  <c:v>0.38858156227400092</c:v>
                </c:pt>
                <c:pt idx="343">
                  <c:v>0.36788217448610838</c:v>
                </c:pt>
                <c:pt idx="344">
                  <c:v>0.31597991722231678</c:v>
                </c:pt>
                <c:pt idx="345">
                  <c:v>0.43230579162948296</c:v>
                </c:pt>
                <c:pt idx="346">
                  <c:v>0.30728243772583552</c:v>
                </c:pt>
                <c:pt idx="347">
                  <c:v>0.43144779953575252</c:v>
                </c:pt>
                <c:pt idx="348">
                  <c:v>0.36891019759350652</c:v>
                </c:pt>
                <c:pt idx="349">
                  <c:v>0.32180969074347265</c:v>
                </c:pt>
                <c:pt idx="350">
                  <c:v>0.40490408645306508</c:v>
                </c:pt>
                <c:pt idx="351">
                  <c:v>0.35234342604043101</c:v>
                </c:pt>
                <c:pt idx="352">
                  <c:v>0.32553697113399666</c:v>
                </c:pt>
                <c:pt idx="353">
                  <c:v>0.36819594715513299</c:v>
                </c:pt>
                <c:pt idx="354">
                  <c:v>0.36711734193752332</c:v>
                </c:pt>
                <c:pt idx="355">
                  <c:v>0.48924080249486052</c:v>
                </c:pt>
                <c:pt idx="356">
                  <c:v>0.24758653974186925</c:v>
                </c:pt>
              </c:numCache>
            </c:numRef>
          </c:val>
          <c:smooth val="0"/>
          <c:extLst>
            <c:ext xmlns:c16="http://schemas.microsoft.com/office/drawing/2014/chart" uri="{C3380CC4-5D6E-409C-BE32-E72D297353CC}">
              <c16:uniqueId val="{00000001-E1D0-403A-86A3-002FC82E11DA}"/>
            </c:ext>
          </c:extLst>
        </c:ser>
        <c:dLbls>
          <c:showLegendKey val="0"/>
          <c:showVal val="0"/>
          <c:showCatName val="0"/>
          <c:showSerName val="0"/>
          <c:showPercent val="0"/>
          <c:showBubbleSize val="0"/>
        </c:dLbls>
        <c:marker val="1"/>
        <c:smooth val="0"/>
        <c:axId val="97302016"/>
        <c:axId val="97300480"/>
      </c:lineChart>
      <c:catAx>
        <c:axId val="96952704"/>
        <c:scaling>
          <c:orientation val="minMax"/>
        </c:scaling>
        <c:delete val="0"/>
        <c:axPos val="b"/>
        <c:numFmt formatCode="General" sourceLinked="1"/>
        <c:majorTickMark val="out"/>
        <c:minorTickMark val="none"/>
        <c:tickLblPos val="nextTo"/>
        <c:crossAx val="96954240"/>
        <c:crosses val="autoZero"/>
        <c:auto val="1"/>
        <c:lblAlgn val="ctr"/>
        <c:lblOffset val="100"/>
        <c:noMultiLvlLbl val="0"/>
      </c:catAx>
      <c:valAx>
        <c:axId val="96954240"/>
        <c:scaling>
          <c:orientation val="minMax"/>
        </c:scaling>
        <c:delete val="0"/>
        <c:axPos val="l"/>
        <c:majorGridlines/>
        <c:numFmt formatCode="General" sourceLinked="1"/>
        <c:majorTickMark val="out"/>
        <c:minorTickMark val="none"/>
        <c:tickLblPos val="nextTo"/>
        <c:crossAx val="96952704"/>
        <c:crosses val="autoZero"/>
        <c:crossBetween val="between"/>
      </c:valAx>
      <c:valAx>
        <c:axId val="97300480"/>
        <c:scaling>
          <c:orientation val="minMax"/>
        </c:scaling>
        <c:delete val="0"/>
        <c:axPos val="r"/>
        <c:numFmt formatCode="General" sourceLinked="1"/>
        <c:majorTickMark val="out"/>
        <c:minorTickMark val="none"/>
        <c:tickLblPos val="nextTo"/>
        <c:crossAx val="97302016"/>
        <c:crosses val="max"/>
        <c:crossBetween val="between"/>
      </c:valAx>
      <c:catAx>
        <c:axId val="97302016"/>
        <c:scaling>
          <c:orientation val="minMax"/>
        </c:scaling>
        <c:delete val="1"/>
        <c:axPos val="b"/>
        <c:numFmt formatCode="General" sourceLinked="1"/>
        <c:majorTickMark val="out"/>
        <c:minorTickMark val="none"/>
        <c:tickLblPos val="nextTo"/>
        <c:crossAx val="97300480"/>
        <c:crosses val="autoZero"/>
        <c:auto val="1"/>
        <c:lblAlgn val="ctr"/>
        <c:lblOffset val="100"/>
        <c:noMultiLvlLbl val="0"/>
      </c:catAx>
    </c:plotArea>
    <c:legend>
      <c:legendPos val="r"/>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
          <c:order val="1"/>
          <c:tx>
            <c:strRef>
              <c:f>weighted_sentiment_index_tradin!$O$1</c:f>
              <c:strCache>
                <c:ptCount val="1"/>
                <c:pt idx="0">
                  <c:v>上证综指</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weighted_sentiment_index_tradin!$O$2:$O$358</c:f>
              <c:numCache>
                <c:formatCode>General</c:formatCode>
                <c:ptCount val="357"/>
                <c:pt idx="0">
                  <c:v>2469.6729999999998</c:v>
                </c:pt>
                <c:pt idx="1">
                  <c:v>2494.4760000000001</c:v>
                </c:pt>
                <c:pt idx="2">
                  <c:v>2485.6059999999998</c:v>
                </c:pt>
                <c:pt idx="3">
                  <c:v>2478.8240000000001</c:v>
                </c:pt>
                <c:pt idx="4">
                  <c:v>2474.009</c:v>
                </c:pt>
                <c:pt idx="5">
                  <c:v>2456.366</c:v>
                </c:pt>
                <c:pt idx="6">
                  <c:v>2450.9859999999999</c:v>
                </c:pt>
                <c:pt idx="7">
                  <c:v>2452.66</c:v>
                </c:pt>
                <c:pt idx="8">
                  <c:v>2486.7910000000002</c:v>
                </c:pt>
                <c:pt idx="9">
                  <c:v>2532.8789999999999</c:v>
                </c:pt>
                <c:pt idx="10">
                  <c:v>2567.5970000000002</c:v>
                </c:pt>
                <c:pt idx="11">
                  <c:v>2604.3449999999998</c:v>
                </c:pt>
                <c:pt idx="12">
                  <c:v>2630.4859999999999</c:v>
                </c:pt>
                <c:pt idx="13">
                  <c:v>2682.8350000000032</c:v>
                </c:pt>
                <c:pt idx="14">
                  <c:v>2680.1550000000002</c:v>
                </c:pt>
                <c:pt idx="15">
                  <c:v>2763.5450000000001</c:v>
                </c:pt>
                <c:pt idx="16">
                  <c:v>2779.5250000000001</c:v>
                </c:pt>
                <c:pt idx="17">
                  <c:v>2899.4560000000001</c:v>
                </c:pt>
                <c:pt idx="18">
                  <c:v>2937.6469999999963</c:v>
                </c:pt>
                <c:pt idx="19">
                  <c:v>3020.2579999999998</c:v>
                </c:pt>
                <c:pt idx="20">
                  <c:v>2856.2689999999957</c:v>
                </c:pt>
                <c:pt idx="21">
                  <c:v>2940.0059999999999</c:v>
                </c:pt>
                <c:pt idx="22">
                  <c:v>2925.7429999999963</c:v>
                </c:pt>
                <c:pt idx="23">
                  <c:v>2938.1729999999998</c:v>
                </c:pt>
                <c:pt idx="24">
                  <c:v>2953.4209999999998</c:v>
                </c:pt>
                <c:pt idx="25">
                  <c:v>3021.518</c:v>
                </c:pt>
                <c:pt idx="26">
                  <c:v>3061.02</c:v>
                </c:pt>
                <c:pt idx="27">
                  <c:v>3057.5210000000002</c:v>
                </c:pt>
                <c:pt idx="28">
                  <c:v>3108.59599999999</c:v>
                </c:pt>
                <c:pt idx="29">
                  <c:v>3127.4450000000002</c:v>
                </c:pt>
                <c:pt idx="30">
                  <c:v>3032.6120000000001</c:v>
                </c:pt>
                <c:pt idx="31">
                  <c:v>2972.5320000000002</c:v>
                </c:pt>
                <c:pt idx="32">
                  <c:v>3072.5360000000001</c:v>
                </c:pt>
                <c:pt idx="33">
                  <c:v>3157.6030000000001</c:v>
                </c:pt>
                <c:pt idx="34">
                  <c:v>3168.0160000000001</c:v>
                </c:pt>
                <c:pt idx="35">
                  <c:v>3165.8150000000032</c:v>
                </c:pt>
                <c:pt idx="36">
                  <c:v>3234.6770000000001</c:v>
                </c:pt>
                <c:pt idx="37">
                  <c:v>3350.5189999999998</c:v>
                </c:pt>
                <c:pt idx="38">
                  <c:v>3351.4459999999999</c:v>
                </c:pt>
                <c:pt idx="39">
                  <c:v>3373.9540000000002</c:v>
                </c:pt>
                <c:pt idx="40">
                  <c:v>3293.4560000000001</c:v>
                </c:pt>
                <c:pt idx="41">
                  <c:v>3285.4120000000012</c:v>
                </c:pt>
                <c:pt idx="42">
                  <c:v>3229.3160000000012</c:v>
                </c:pt>
                <c:pt idx="43">
                  <c:v>3235.3009999999999</c:v>
                </c:pt>
                <c:pt idx="44">
                  <c:v>3222.4369999999999</c:v>
                </c:pt>
                <c:pt idx="45">
                  <c:v>3336.4549999999999</c:v>
                </c:pt>
                <c:pt idx="46">
                  <c:v>3376.4949999999999</c:v>
                </c:pt>
                <c:pt idx="47">
                  <c:v>3116.3510000000033</c:v>
                </c:pt>
                <c:pt idx="48">
                  <c:v>3173.0520000000001</c:v>
                </c:pt>
                <c:pt idx="49">
                  <c:v>3323.6109999999999</c:v>
                </c:pt>
                <c:pt idx="50">
                  <c:v>3343.3440000000001</c:v>
                </c:pt>
                <c:pt idx="51">
                  <c:v>3351.7639999999997</c:v>
                </c:pt>
                <c:pt idx="52">
                  <c:v>3383.1819999999998</c:v>
                </c:pt>
                <c:pt idx="53">
                  <c:v>3352.96</c:v>
                </c:pt>
                <c:pt idx="54">
                  <c:v>3305.7379999999998</c:v>
                </c:pt>
                <c:pt idx="55">
                  <c:v>3262.3049999999998</c:v>
                </c:pt>
                <c:pt idx="56">
                  <c:v>3210.3629999999998</c:v>
                </c:pt>
                <c:pt idx="57">
                  <c:v>3128.3</c:v>
                </c:pt>
                <c:pt idx="58">
                  <c:v>3204.9070000000002</c:v>
                </c:pt>
                <c:pt idx="59">
                  <c:v>3174.1259999999997</c:v>
                </c:pt>
                <c:pt idx="60">
                  <c:v>3136.5309999999999</c:v>
                </c:pt>
                <c:pt idx="61">
                  <c:v>3075.9070000000002</c:v>
                </c:pt>
                <c:pt idx="62">
                  <c:v>3095.1239999999998</c:v>
                </c:pt>
                <c:pt idx="63">
                  <c:v>3141.5929999999998</c:v>
                </c:pt>
                <c:pt idx="64">
                  <c:v>3157.7039999999997</c:v>
                </c:pt>
                <c:pt idx="65">
                  <c:v>3173.4160000000002</c:v>
                </c:pt>
                <c:pt idx="66">
                  <c:v>3203.8270000000002</c:v>
                </c:pt>
                <c:pt idx="67">
                  <c:v>3222.3629999999998</c:v>
                </c:pt>
                <c:pt idx="68">
                  <c:v>3246.9059999999999</c:v>
                </c:pt>
                <c:pt idx="69">
                  <c:v>3228.8429999999998</c:v>
                </c:pt>
                <c:pt idx="70">
                  <c:v>3298.3589999999999</c:v>
                </c:pt>
                <c:pt idx="71">
                  <c:v>3310.3029999999999</c:v>
                </c:pt>
                <c:pt idx="72">
                  <c:v>3336.2849999999962</c:v>
                </c:pt>
                <c:pt idx="73">
                  <c:v>3263.0520000000001</c:v>
                </c:pt>
                <c:pt idx="74">
                  <c:v>3279.5329999999999</c:v>
                </c:pt>
                <c:pt idx="75">
                  <c:v>3248.4760000000001</c:v>
                </c:pt>
                <c:pt idx="76">
                  <c:v>3241.1869999999963</c:v>
                </c:pt>
                <c:pt idx="77">
                  <c:v>3302.4079999999999</c:v>
                </c:pt>
                <c:pt idx="78">
                  <c:v>3286.0679999999998</c:v>
                </c:pt>
                <c:pt idx="79">
                  <c:v>3290.9</c:v>
                </c:pt>
                <c:pt idx="80">
                  <c:v>3349.3229999999999</c:v>
                </c:pt>
                <c:pt idx="81">
                  <c:v>3372.9110000000032</c:v>
                </c:pt>
                <c:pt idx="82">
                  <c:v>3449.3049999999998</c:v>
                </c:pt>
                <c:pt idx="83">
                  <c:v>3502.8470000000002</c:v>
                </c:pt>
                <c:pt idx="84">
                  <c:v>3577.3009999999999</c:v>
                </c:pt>
                <c:pt idx="85">
                  <c:v>3582.2710000000002</c:v>
                </c:pt>
                <c:pt idx="86">
                  <c:v>3617.3180000000002</c:v>
                </c:pt>
                <c:pt idx="87">
                  <c:v>3687.7279999999987</c:v>
                </c:pt>
                <c:pt idx="88">
                  <c:v>3691.4100000000012</c:v>
                </c:pt>
                <c:pt idx="89">
                  <c:v>3660.7269999999962</c:v>
                </c:pt>
                <c:pt idx="90">
                  <c:v>3682.0949999999998</c:v>
                </c:pt>
                <c:pt idx="91">
                  <c:v>3691.096</c:v>
                </c:pt>
                <c:pt idx="92">
                  <c:v>3786.5679999999998</c:v>
                </c:pt>
                <c:pt idx="93">
                  <c:v>3747.8989999999999</c:v>
                </c:pt>
                <c:pt idx="94">
                  <c:v>3810.2939999999999</c:v>
                </c:pt>
                <c:pt idx="95">
                  <c:v>3825.7839999999997</c:v>
                </c:pt>
                <c:pt idx="96">
                  <c:v>3863.9290000000001</c:v>
                </c:pt>
                <c:pt idx="97">
                  <c:v>3961.3780000000002</c:v>
                </c:pt>
                <c:pt idx="98">
                  <c:v>3994.8110000000033</c:v>
                </c:pt>
                <c:pt idx="99">
                  <c:v>3957.5340000000001</c:v>
                </c:pt>
                <c:pt idx="100">
                  <c:v>4034.3100000000022</c:v>
                </c:pt>
                <c:pt idx="101">
                  <c:v>4121.7150000000001</c:v>
                </c:pt>
                <c:pt idx="102">
                  <c:v>4135.5650000000014</c:v>
                </c:pt>
                <c:pt idx="103">
                  <c:v>4084.163</c:v>
                </c:pt>
                <c:pt idx="104">
                  <c:v>4194.8230000000003</c:v>
                </c:pt>
                <c:pt idx="105">
                  <c:v>4287.2959999999966</c:v>
                </c:pt>
                <c:pt idx="106">
                  <c:v>4217.0769999999993</c:v>
                </c:pt>
                <c:pt idx="107">
                  <c:v>4293.6230000000023</c:v>
                </c:pt>
                <c:pt idx="108">
                  <c:v>4398.4939999999997</c:v>
                </c:pt>
                <c:pt idx="109">
                  <c:v>4414.5080000000007</c:v>
                </c:pt>
                <c:pt idx="110">
                  <c:v>4393.6860000000024</c:v>
                </c:pt>
                <c:pt idx="111">
                  <c:v>4527.3960000000034</c:v>
                </c:pt>
                <c:pt idx="112">
                  <c:v>4476.2150000000001</c:v>
                </c:pt>
                <c:pt idx="113">
                  <c:v>4476.6200000000044</c:v>
                </c:pt>
                <c:pt idx="114">
                  <c:v>4441.6550000000034</c:v>
                </c:pt>
                <c:pt idx="115">
                  <c:v>4480.4640000000009</c:v>
                </c:pt>
                <c:pt idx="116">
                  <c:v>4298.7060000000001</c:v>
                </c:pt>
                <c:pt idx="117">
                  <c:v>4229.2660000000014</c:v>
                </c:pt>
                <c:pt idx="118">
                  <c:v>4112.2140000000009</c:v>
                </c:pt>
                <c:pt idx="119">
                  <c:v>4205.9169999999995</c:v>
                </c:pt>
                <c:pt idx="120">
                  <c:v>4333.5839999999998</c:v>
                </c:pt>
                <c:pt idx="121">
                  <c:v>4401.2190000000001</c:v>
                </c:pt>
                <c:pt idx="122">
                  <c:v>4375.76</c:v>
                </c:pt>
                <c:pt idx="123">
                  <c:v>4378.3110000000024</c:v>
                </c:pt>
                <c:pt idx="124">
                  <c:v>4308.6910000000034</c:v>
                </c:pt>
                <c:pt idx="125">
                  <c:v>4283.491</c:v>
                </c:pt>
                <c:pt idx="126">
                  <c:v>4417.5520000000024</c:v>
                </c:pt>
                <c:pt idx="127">
                  <c:v>4446.2879999999996</c:v>
                </c:pt>
                <c:pt idx="128">
                  <c:v>4529.4220000000014</c:v>
                </c:pt>
                <c:pt idx="129">
                  <c:v>4657.5960000000014</c:v>
                </c:pt>
                <c:pt idx="130">
                  <c:v>4813.7979999999998</c:v>
                </c:pt>
                <c:pt idx="131">
                  <c:v>4910.8970000000018</c:v>
                </c:pt>
                <c:pt idx="132">
                  <c:v>4941.7140000000009</c:v>
                </c:pt>
                <c:pt idx="133">
                  <c:v>4620.2660000000014</c:v>
                </c:pt>
                <c:pt idx="134">
                  <c:v>4611.7439999999997</c:v>
                </c:pt>
                <c:pt idx="135">
                  <c:v>4828.7379999999994</c:v>
                </c:pt>
                <c:pt idx="136">
                  <c:v>4910.527</c:v>
                </c:pt>
                <c:pt idx="137">
                  <c:v>4909.9779999999992</c:v>
                </c:pt>
                <c:pt idx="138">
                  <c:v>4947.1020000000044</c:v>
                </c:pt>
                <c:pt idx="139">
                  <c:v>5023.0960000000014</c:v>
                </c:pt>
                <c:pt idx="140">
                  <c:v>5131.8809999999903</c:v>
                </c:pt>
                <c:pt idx="141">
                  <c:v>5113.5340000000006</c:v>
                </c:pt>
                <c:pt idx="142">
                  <c:v>5106.0358999999999</c:v>
                </c:pt>
                <c:pt idx="143">
                  <c:v>5121.5925000000034</c:v>
                </c:pt>
                <c:pt idx="144">
                  <c:v>5166.3500000000004</c:v>
                </c:pt>
                <c:pt idx="145">
                  <c:v>5062.9929000000002</c:v>
                </c:pt>
                <c:pt idx="146">
                  <c:v>4887.4319999999998</c:v>
                </c:pt>
                <c:pt idx="147">
                  <c:v>4967.8983000000017</c:v>
                </c:pt>
                <c:pt idx="148">
                  <c:v>4785.3560000000034</c:v>
                </c:pt>
                <c:pt idx="149">
                  <c:v>4478.3643000000002</c:v>
                </c:pt>
                <c:pt idx="150">
                  <c:v>4576.4922000000024</c:v>
                </c:pt>
                <c:pt idx="151">
                  <c:v>4690.1497000000008</c:v>
                </c:pt>
                <c:pt idx="152">
                  <c:v>4527.7788999999993</c:v>
                </c:pt>
                <c:pt idx="153">
                  <c:v>4192.8733999999995</c:v>
                </c:pt>
                <c:pt idx="154">
                  <c:v>4053.0304000000001</c:v>
                </c:pt>
                <c:pt idx="155">
                  <c:v>4277.2219000000014</c:v>
                </c:pt>
                <c:pt idx="156">
                  <c:v>4053.6997000000001</c:v>
                </c:pt>
                <c:pt idx="157">
                  <c:v>3912.7667999999962</c:v>
                </c:pt>
                <c:pt idx="158">
                  <c:v>3686.9153000000033</c:v>
                </c:pt>
                <c:pt idx="159">
                  <c:v>3775.9122000000002</c:v>
                </c:pt>
                <c:pt idx="160">
                  <c:v>3727.1247999999987</c:v>
                </c:pt>
                <c:pt idx="161">
                  <c:v>3507.1923000000002</c:v>
                </c:pt>
                <c:pt idx="162">
                  <c:v>3709.3304000000012</c:v>
                </c:pt>
                <c:pt idx="163">
                  <c:v>3877.8034000000002</c:v>
                </c:pt>
                <c:pt idx="164">
                  <c:v>3970.3878</c:v>
                </c:pt>
                <c:pt idx="165">
                  <c:v>3924.4870999999998</c:v>
                </c:pt>
                <c:pt idx="166">
                  <c:v>3805.7033000000001</c:v>
                </c:pt>
                <c:pt idx="167">
                  <c:v>3823.1754999999998</c:v>
                </c:pt>
                <c:pt idx="168">
                  <c:v>3957.3516000000022</c:v>
                </c:pt>
                <c:pt idx="169">
                  <c:v>3992.1095999999998</c:v>
                </c:pt>
                <c:pt idx="170">
                  <c:v>4017.6747999999998</c:v>
                </c:pt>
                <c:pt idx="171">
                  <c:v>4026.0450000000001</c:v>
                </c:pt>
                <c:pt idx="172">
                  <c:v>4123.9234000000006</c:v>
                </c:pt>
                <c:pt idx="173">
                  <c:v>4070.9079999999999</c:v>
                </c:pt>
                <c:pt idx="174">
                  <c:v>3725.5581999999999</c:v>
                </c:pt>
                <c:pt idx="175">
                  <c:v>3663.0023999999999</c:v>
                </c:pt>
                <c:pt idx="176">
                  <c:v>3789.1679999999997</c:v>
                </c:pt>
                <c:pt idx="177">
                  <c:v>3705.7655999999997</c:v>
                </c:pt>
                <c:pt idx="178">
                  <c:v>3663.7255999999998</c:v>
                </c:pt>
                <c:pt idx="179">
                  <c:v>3622.9050999999999</c:v>
                </c:pt>
                <c:pt idx="180">
                  <c:v>3756.5448999999962</c:v>
                </c:pt>
                <c:pt idx="181">
                  <c:v>3694.5733000000032</c:v>
                </c:pt>
                <c:pt idx="182">
                  <c:v>3661.5392000000002</c:v>
                </c:pt>
                <c:pt idx="183">
                  <c:v>3744.2044999999957</c:v>
                </c:pt>
                <c:pt idx="184">
                  <c:v>3928.4154000000012</c:v>
                </c:pt>
                <c:pt idx="185">
                  <c:v>3927.9083000000001</c:v>
                </c:pt>
                <c:pt idx="186">
                  <c:v>3886.3198000000002</c:v>
                </c:pt>
                <c:pt idx="187">
                  <c:v>3954.5560999999998</c:v>
                </c:pt>
                <c:pt idx="188">
                  <c:v>3965.3348999999998</c:v>
                </c:pt>
                <c:pt idx="189">
                  <c:v>3993.6677</c:v>
                </c:pt>
                <c:pt idx="190">
                  <c:v>3748.1639</c:v>
                </c:pt>
                <c:pt idx="191">
                  <c:v>3794.1093999999998</c:v>
                </c:pt>
                <c:pt idx="192">
                  <c:v>3664.2907</c:v>
                </c:pt>
                <c:pt idx="193">
                  <c:v>3507.7439999999997</c:v>
                </c:pt>
                <c:pt idx="194">
                  <c:v>3209.9050000000002</c:v>
                </c:pt>
                <c:pt idx="195">
                  <c:v>2964.9674</c:v>
                </c:pt>
                <c:pt idx="196">
                  <c:v>2927.2879999999968</c:v>
                </c:pt>
                <c:pt idx="197">
                  <c:v>3083.5912000000012</c:v>
                </c:pt>
                <c:pt idx="198">
                  <c:v>3232.3494999999998</c:v>
                </c:pt>
                <c:pt idx="199">
                  <c:v>3205.9854999999998</c:v>
                </c:pt>
                <c:pt idx="200">
                  <c:v>3166.6239</c:v>
                </c:pt>
                <c:pt idx="201">
                  <c:v>3160.1669999999963</c:v>
                </c:pt>
                <c:pt idx="202">
                  <c:v>3080.4200999999998</c:v>
                </c:pt>
                <c:pt idx="203">
                  <c:v>3170.4522000000002</c:v>
                </c:pt>
                <c:pt idx="204">
                  <c:v>3243.0888999999961</c:v>
                </c:pt>
                <c:pt idx="205">
                  <c:v>3197.8932000000032</c:v>
                </c:pt>
                <c:pt idx="206">
                  <c:v>3200.2337000000002</c:v>
                </c:pt>
                <c:pt idx="207">
                  <c:v>3114.7979999999998</c:v>
                </c:pt>
                <c:pt idx="208">
                  <c:v>3005.1722</c:v>
                </c:pt>
                <c:pt idx="209">
                  <c:v>3152.2631999999999</c:v>
                </c:pt>
                <c:pt idx="210">
                  <c:v>3086.0610999999999</c:v>
                </c:pt>
                <c:pt idx="211">
                  <c:v>3097.9172000000012</c:v>
                </c:pt>
                <c:pt idx="212">
                  <c:v>3156.5399000000002</c:v>
                </c:pt>
                <c:pt idx="213">
                  <c:v>3185.6187</c:v>
                </c:pt>
                <c:pt idx="214">
                  <c:v>3115.8881000000001</c:v>
                </c:pt>
                <c:pt idx="215">
                  <c:v>3142.6868999999951</c:v>
                </c:pt>
                <c:pt idx="216">
                  <c:v>3092.3470000000002</c:v>
                </c:pt>
                <c:pt idx="217">
                  <c:v>3100.7559000000001</c:v>
                </c:pt>
                <c:pt idx="218">
                  <c:v>3038.1367999999998</c:v>
                </c:pt>
                <c:pt idx="219">
                  <c:v>3052.7813999999998</c:v>
                </c:pt>
                <c:pt idx="220">
                  <c:v>3143.3573000000033</c:v>
                </c:pt>
                <c:pt idx="221">
                  <c:v>3183.1516000000001</c:v>
                </c:pt>
                <c:pt idx="222">
                  <c:v>3287.6623999999997</c:v>
                </c:pt>
                <c:pt idx="223">
                  <c:v>3293.2301000000002</c:v>
                </c:pt>
                <c:pt idx="224">
                  <c:v>3262.4414000000002</c:v>
                </c:pt>
                <c:pt idx="225">
                  <c:v>3338.0729999999999</c:v>
                </c:pt>
                <c:pt idx="226">
                  <c:v>3391.3516000000022</c:v>
                </c:pt>
                <c:pt idx="227">
                  <c:v>3386.7003</c:v>
                </c:pt>
                <c:pt idx="228">
                  <c:v>3425.3303000000033</c:v>
                </c:pt>
                <c:pt idx="229">
                  <c:v>3320.6761000000001</c:v>
                </c:pt>
                <c:pt idx="230">
                  <c:v>3368.7387999999987</c:v>
                </c:pt>
                <c:pt idx="231">
                  <c:v>3412.4338000000002</c:v>
                </c:pt>
                <c:pt idx="232">
                  <c:v>3429.5808999999963</c:v>
                </c:pt>
                <c:pt idx="233">
                  <c:v>3434.3360000000002</c:v>
                </c:pt>
                <c:pt idx="234">
                  <c:v>3375.1961000000001</c:v>
                </c:pt>
                <c:pt idx="235">
                  <c:v>3387.3154000000022</c:v>
                </c:pt>
                <c:pt idx="236">
                  <c:v>3382.5612000000001</c:v>
                </c:pt>
                <c:pt idx="237">
                  <c:v>3325.0845999999997</c:v>
                </c:pt>
                <c:pt idx="238">
                  <c:v>3316.6954000000001</c:v>
                </c:pt>
                <c:pt idx="239">
                  <c:v>3459.6396</c:v>
                </c:pt>
                <c:pt idx="240">
                  <c:v>3522.8184999999999</c:v>
                </c:pt>
                <c:pt idx="241">
                  <c:v>3590.0324000000001</c:v>
                </c:pt>
                <c:pt idx="242">
                  <c:v>3646.8811000000032</c:v>
                </c:pt>
                <c:pt idx="243">
                  <c:v>3640.4852999999998</c:v>
                </c:pt>
                <c:pt idx="244">
                  <c:v>3650.2493999999997</c:v>
                </c:pt>
                <c:pt idx="245">
                  <c:v>3632.9016000000001</c:v>
                </c:pt>
                <c:pt idx="246">
                  <c:v>3580.8388</c:v>
                </c:pt>
                <c:pt idx="247">
                  <c:v>3606.9574000000002</c:v>
                </c:pt>
                <c:pt idx="248">
                  <c:v>3604.7950999999998</c:v>
                </c:pt>
                <c:pt idx="249">
                  <c:v>3568.4675999999999</c:v>
                </c:pt>
                <c:pt idx="250">
                  <c:v>3617.0619999999999</c:v>
                </c:pt>
                <c:pt idx="251">
                  <c:v>3630.4994999999999</c:v>
                </c:pt>
                <c:pt idx="252">
                  <c:v>3610.3195000000032</c:v>
                </c:pt>
                <c:pt idx="253">
                  <c:v>3616.1125000000002</c:v>
                </c:pt>
                <c:pt idx="254">
                  <c:v>3647.9300000000012</c:v>
                </c:pt>
                <c:pt idx="255">
                  <c:v>3635.5520999999999</c:v>
                </c:pt>
                <c:pt idx="256">
                  <c:v>3436.3029999999999</c:v>
                </c:pt>
                <c:pt idx="257">
                  <c:v>3445.4047999999998</c:v>
                </c:pt>
                <c:pt idx="258">
                  <c:v>3456.3085000000001</c:v>
                </c:pt>
                <c:pt idx="259">
                  <c:v>3536.9050999999999</c:v>
                </c:pt>
                <c:pt idx="260">
                  <c:v>3584.8236999999999</c:v>
                </c:pt>
                <c:pt idx="261">
                  <c:v>3524.9920000000002</c:v>
                </c:pt>
                <c:pt idx="262">
                  <c:v>3536.9272000000001</c:v>
                </c:pt>
                <c:pt idx="263">
                  <c:v>3470.0697999999998</c:v>
                </c:pt>
                <c:pt idx="264">
                  <c:v>3472.4394000000002</c:v>
                </c:pt>
                <c:pt idx="265">
                  <c:v>3455.4951000000033</c:v>
                </c:pt>
                <c:pt idx="266">
                  <c:v>3434.5812999999998</c:v>
                </c:pt>
                <c:pt idx="267">
                  <c:v>3520.6681999999987</c:v>
                </c:pt>
                <c:pt idx="268">
                  <c:v>3510.3540000000012</c:v>
                </c:pt>
                <c:pt idx="269">
                  <c:v>3516.1866999999961</c:v>
                </c:pt>
                <c:pt idx="270">
                  <c:v>3579.9989999999998</c:v>
                </c:pt>
                <c:pt idx="271">
                  <c:v>3578.9639999999999</c:v>
                </c:pt>
                <c:pt idx="272">
                  <c:v>3642.4720000000002</c:v>
                </c:pt>
                <c:pt idx="273">
                  <c:v>3651.7669999999957</c:v>
                </c:pt>
                <c:pt idx="274">
                  <c:v>3636.0889999999963</c:v>
                </c:pt>
                <c:pt idx="275">
                  <c:v>3612.4850000000001</c:v>
                </c:pt>
                <c:pt idx="276">
                  <c:v>3627.9140000000002</c:v>
                </c:pt>
                <c:pt idx="277">
                  <c:v>3533.779</c:v>
                </c:pt>
                <c:pt idx="278">
                  <c:v>3563.7359999999999</c:v>
                </c:pt>
                <c:pt idx="279">
                  <c:v>3572.8760000000002</c:v>
                </c:pt>
                <c:pt idx="280">
                  <c:v>3539.1819999999998</c:v>
                </c:pt>
                <c:pt idx="281">
                  <c:v>3296.2579999999998</c:v>
                </c:pt>
                <c:pt idx="282">
                  <c:v>3287.7109999999998</c:v>
                </c:pt>
                <c:pt idx="283">
                  <c:v>3361.84</c:v>
                </c:pt>
                <c:pt idx="284">
                  <c:v>3125.002</c:v>
                </c:pt>
                <c:pt idx="285">
                  <c:v>3186.4120000000012</c:v>
                </c:pt>
                <c:pt idx="286">
                  <c:v>3016.7039999999997</c:v>
                </c:pt>
                <c:pt idx="287">
                  <c:v>3022.8609999999999</c:v>
                </c:pt>
                <c:pt idx="288">
                  <c:v>2949.5970000000002</c:v>
                </c:pt>
                <c:pt idx="289">
                  <c:v>3007.6489999999962</c:v>
                </c:pt>
                <c:pt idx="290">
                  <c:v>2900.9697999999999</c:v>
                </c:pt>
                <c:pt idx="291">
                  <c:v>2913.8366999999998</c:v>
                </c:pt>
                <c:pt idx="292">
                  <c:v>3007.7393000000002</c:v>
                </c:pt>
                <c:pt idx="293">
                  <c:v>2976.694</c:v>
                </c:pt>
                <c:pt idx="294">
                  <c:v>2880.482</c:v>
                </c:pt>
                <c:pt idx="295">
                  <c:v>2916.5619999999999</c:v>
                </c:pt>
                <c:pt idx="296">
                  <c:v>2938.5149999999999</c:v>
                </c:pt>
                <c:pt idx="297">
                  <c:v>2749.7849999999962</c:v>
                </c:pt>
                <c:pt idx="298">
                  <c:v>2735.558</c:v>
                </c:pt>
                <c:pt idx="299">
                  <c:v>2655.6610000000001</c:v>
                </c:pt>
                <c:pt idx="300">
                  <c:v>2737.6</c:v>
                </c:pt>
                <c:pt idx="301">
                  <c:v>2688.8540000000012</c:v>
                </c:pt>
                <c:pt idx="302">
                  <c:v>2749.57</c:v>
                </c:pt>
                <c:pt idx="303">
                  <c:v>2739.2469999999962</c:v>
                </c:pt>
                <c:pt idx="304">
                  <c:v>2781.0230000000001</c:v>
                </c:pt>
                <c:pt idx="305">
                  <c:v>2763.4920000000002</c:v>
                </c:pt>
                <c:pt idx="306">
                  <c:v>2746.1959999999999</c:v>
                </c:pt>
                <c:pt idx="307">
                  <c:v>2836.5709999999999</c:v>
                </c:pt>
                <c:pt idx="308">
                  <c:v>2867.3380000000002</c:v>
                </c:pt>
                <c:pt idx="309">
                  <c:v>2862.8930000000032</c:v>
                </c:pt>
                <c:pt idx="310">
                  <c:v>2860.0210000000002</c:v>
                </c:pt>
                <c:pt idx="311">
                  <c:v>2927.1750000000002</c:v>
                </c:pt>
                <c:pt idx="312">
                  <c:v>2903.3310000000033</c:v>
                </c:pt>
                <c:pt idx="313">
                  <c:v>2928.8960000000002</c:v>
                </c:pt>
                <c:pt idx="314">
                  <c:v>2741.2449999999963</c:v>
                </c:pt>
                <c:pt idx="315">
                  <c:v>2767.21</c:v>
                </c:pt>
                <c:pt idx="316">
                  <c:v>2687.9789999999998</c:v>
                </c:pt>
                <c:pt idx="317">
                  <c:v>2733.17</c:v>
                </c:pt>
                <c:pt idx="318">
                  <c:v>2849.681</c:v>
                </c:pt>
                <c:pt idx="319">
                  <c:v>2859.7579999999998</c:v>
                </c:pt>
                <c:pt idx="320">
                  <c:v>2874.1469999999963</c:v>
                </c:pt>
                <c:pt idx="321">
                  <c:v>2897.34</c:v>
                </c:pt>
                <c:pt idx="322">
                  <c:v>2901.3870000000002</c:v>
                </c:pt>
                <c:pt idx="323">
                  <c:v>2862.556</c:v>
                </c:pt>
                <c:pt idx="324">
                  <c:v>2804.7259999999997</c:v>
                </c:pt>
                <c:pt idx="325">
                  <c:v>2810.3069999999998</c:v>
                </c:pt>
                <c:pt idx="326">
                  <c:v>2859.4989999999998</c:v>
                </c:pt>
                <c:pt idx="327">
                  <c:v>2864.3679999999999</c:v>
                </c:pt>
                <c:pt idx="328">
                  <c:v>2870.4300000000012</c:v>
                </c:pt>
                <c:pt idx="329">
                  <c:v>2904.8320000000012</c:v>
                </c:pt>
                <c:pt idx="330">
                  <c:v>2955.15</c:v>
                </c:pt>
                <c:pt idx="331">
                  <c:v>3018.8020000000001</c:v>
                </c:pt>
                <c:pt idx="332">
                  <c:v>2999.3629999999998</c:v>
                </c:pt>
                <c:pt idx="333">
                  <c:v>3009.96</c:v>
                </c:pt>
                <c:pt idx="334">
                  <c:v>2960.9700000000012</c:v>
                </c:pt>
                <c:pt idx="335">
                  <c:v>2979.4340000000002</c:v>
                </c:pt>
                <c:pt idx="336">
                  <c:v>2957.82</c:v>
                </c:pt>
                <c:pt idx="337">
                  <c:v>2919.8320000000012</c:v>
                </c:pt>
                <c:pt idx="338">
                  <c:v>3000.645</c:v>
                </c:pt>
                <c:pt idx="339">
                  <c:v>3003.9150000000022</c:v>
                </c:pt>
                <c:pt idx="340">
                  <c:v>3009.53</c:v>
                </c:pt>
                <c:pt idx="341">
                  <c:v>3053.0650000000001</c:v>
                </c:pt>
                <c:pt idx="342">
                  <c:v>3050.5920000000001</c:v>
                </c:pt>
                <c:pt idx="343">
                  <c:v>3008.42</c:v>
                </c:pt>
                <c:pt idx="344">
                  <c:v>2984.9580000000001</c:v>
                </c:pt>
                <c:pt idx="345">
                  <c:v>3033.9569999999999</c:v>
                </c:pt>
                <c:pt idx="346">
                  <c:v>3023.6459999999997</c:v>
                </c:pt>
                <c:pt idx="347">
                  <c:v>3066.6379999999999</c:v>
                </c:pt>
                <c:pt idx="348">
                  <c:v>3082.3620000000001</c:v>
                </c:pt>
                <c:pt idx="349">
                  <c:v>3078.1170000000002</c:v>
                </c:pt>
                <c:pt idx="350">
                  <c:v>3033.66</c:v>
                </c:pt>
                <c:pt idx="351">
                  <c:v>3042.8229999999999</c:v>
                </c:pt>
                <c:pt idx="352">
                  <c:v>2972.5839999999998</c:v>
                </c:pt>
                <c:pt idx="353">
                  <c:v>2952.8910000000033</c:v>
                </c:pt>
                <c:pt idx="354">
                  <c:v>2959.24</c:v>
                </c:pt>
                <c:pt idx="355">
                  <c:v>2946.67</c:v>
                </c:pt>
                <c:pt idx="356">
                  <c:v>2964.7</c:v>
                </c:pt>
              </c:numCache>
            </c:numRef>
          </c:val>
          <c:smooth val="0"/>
          <c:extLst>
            <c:ext xmlns:c16="http://schemas.microsoft.com/office/drawing/2014/chart" uri="{C3380CC4-5D6E-409C-BE32-E72D297353CC}">
              <c16:uniqueId val="{00000000-1F68-4FE5-BCC6-79EEA1366394}"/>
            </c:ext>
          </c:extLst>
        </c:ser>
        <c:dLbls>
          <c:showLegendKey val="0"/>
          <c:showVal val="0"/>
          <c:showCatName val="0"/>
          <c:showSerName val="0"/>
          <c:showPercent val="0"/>
          <c:showBubbleSize val="0"/>
        </c:dLbls>
        <c:marker val="1"/>
        <c:smooth val="0"/>
        <c:axId val="106477440"/>
        <c:axId val="106478976"/>
      </c:lineChart>
      <c:lineChart>
        <c:grouping val="standard"/>
        <c:varyColors val="0"/>
        <c:ser>
          <c:idx val="0"/>
          <c:order val="0"/>
          <c:tx>
            <c:strRef>
              <c:f>weighted_sentiment_index_tradin!$C$1</c:f>
              <c:strCache>
                <c:ptCount val="1"/>
                <c:pt idx="0">
                  <c:v>负面%</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weighted_sentiment_index_tradin!$C$2:$C$358</c:f>
              <c:numCache>
                <c:formatCode>General</c:formatCode>
                <c:ptCount val="357"/>
                <c:pt idx="0">
                  <c:v>0.45691862024668445</c:v>
                </c:pt>
                <c:pt idx="1">
                  <c:v>0.12025379496356213</c:v>
                </c:pt>
                <c:pt idx="2">
                  <c:v>0.31739302831822902</c:v>
                </c:pt>
                <c:pt idx="3">
                  <c:v>0.56802210464022296</c:v>
                </c:pt>
                <c:pt idx="4">
                  <c:v>0.31635443144748465</c:v>
                </c:pt>
                <c:pt idx="5">
                  <c:v>8.7898698299773245E-2</c:v>
                </c:pt>
                <c:pt idx="6">
                  <c:v>0.29394287163036453</c:v>
                </c:pt>
                <c:pt idx="7">
                  <c:v>3.0588005038107689E-2</c:v>
                </c:pt>
                <c:pt idx="8">
                  <c:v>0.38609499997335389</c:v>
                </c:pt>
                <c:pt idx="9">
                  <c:v>0.41242057100673551</c:v>
                </c:pt>
                <c:pt idx="10">
                  <c:v>0.22760865437575881</c:v>
                </c:pt>
                <c:pt idx="11">
                  <c:v>0.32611202662032401</c:v>
                </c:pt>
                <c:pt idx="12">
                  <c:v>0.23326107402033899</c:v>
                </c:pt>
                <c:pt idx="13">
                  <c:v>0.39015250882983565</c:v>
                </c:pt>
                <c:pt idx="14">
                  <c:v>0.189661866139784</c:v>
                </c:pt>
                <c:pt idx="15">
                  <c:v>0.48303782616745439</c:v>
                </c:pt>
                <c:pt idx="16">
                  <c:v>0.32440926169918965</c:v>
                </c:pt>
                <c:pt idx="17">
                  <c:v>0.46265744443715379</c:v>
                </c:pt>
                <c:pt idx="18">
                  <c:v>0.21843272272775799</c:v>
                </c:pt>
                <c:pt idx="19">
                  <c:v>0.51137752565530259</c:v>
                </c:pt>
                <c:pt idx="20">
                  <c:v>0.42638385193856265</c:v>
                </c:pt>
                <c:pt idx="21">
                  <c:v>0.34105890164406077</c:v>
                </c:pt>
                <c:pt idx="22">
                  <c:v>0.13033409994693901</c:v>
                </c:pt>
                <c:pt idx="23">
                  <c:v>0.52041562771053496</c:v>
                </c:pt>
                <c:pt idx="24">
                  <c:v>0.32595849142980809</c:v>
                </c:pt>
                <c:pt idx="25">
                  <c:v>0.42258871654769953</c:v>
                </c:pt>
                <c:pt idx="26">
                  <c:v>0.24006223298677029</c:v>
                </c:pt>
                <c:pt idx="27">
                  <c:v>0.15153276012258299</c:v>
                </c:pt>
                <c:pt idx="28">
                  <c:v>0.18071716662151299</c:v>
                </c:pt>
                <c:pt idx="29">
                  <c:v>0.21071989057348045</c:v>
                </c:pt>
                <c:pt idx="30">
                  <c:v>0.28595130848986738</c:v>
                </c:pt>
                <c:pt idx="31">
                  <c:v>0.14690433575972342</c:v>
                </c:pt>
                <c:pt idx="32">
                  <c:v>0.32761082357482391</c:v>
                </c:pt>
                <c:pt idx="33">
                  <c:v>0.26509100712132555</c:v>
                </c:pt>
                <c:pt idx="34">
                  <c:v>0.26086136747419097</c:v>
                </c:pt>
                <c:pt idx="35">
                  <c:v>0.28051752408735497</c:v>
                </c:pt>
                <c:pt idx="36">
                  <c:v>0.31828794622516632</c:v>
                </c:pt>
                <c:pt idx="37">
                  <c:v>0.29582695608773946</c:v>
                </c:pt>
                <c:pt idx="38">
                  <c:v>0.27365413862493893</c:v>
                </c:pt>
                <c:pt idx="39">
                  <c:v>0.27137087360962786</c:v>
                </c:pt>
                <c:pt idx="40">
                  <c:v>0.17252632806399901</c:v>
                </c:pt>
                <c:pt idx="41">
                  <c:v>0.27979771113431801</c:v>
                </c:pt>
                <c:pt idx="42">
                  <c:v>0.40281269128991309</c:v>
                </c:pt>
                <c:pt idx="43">
                  <c:v>0.240358900610006</c:v>
                </c:pt>
                <c:pt idx="44">
                  <c:v>0.37499980891881646</c:v>
                </c:pt>
                <c:pt idx="45">
                  <c:v>0.24485341417627032</c:v>
                </c:pt>
                <c:pt idx="46">
                  <c:v>0.30927770866518001</c:v>
                </c:pt>
                <c:pt idx="47">
                  <c:v>0.21704271482508322</c:v>
                </c:pt>
                <c:pt idx="48">
                  <c:v>0.26782384396599052</c:v>
                </c:pt>
                <c:pt idx="49">
                  <c:v>0.18775292728151488</c:v>
                </c:pt>
                <c:pt idx="50">
                  <c:v>0.18475160288976422</c:v>
                </c:pt>
                <c:pt idx="51">
                  <c:v>0.19626475628213319</c:v>
                </c:pt>
                <c:pt idx="52">
                  <c:v>0.36513962572016001</c:v>
                </c:pt>
                <c:pt idx="53">
                  <c:v>0.23836292569762099</c:v>
                </c:pt>
                <c:pt idx="54">
                  <c:v>0.33169672556902952</c:v>
                </c:pt>
                <c:pt idx="55">
                  <c:v>0.25533501572339479</c:v>
                </c:pt>
                <c:pt idx="56">
                  <c:v>0.14549120465775126</c:v>
                </c:pt>
                <c:pt idx="57">
                  <c:v>0.26671751166397301</c:v>
                </c:pt>
                <c:pt idx="58">
                  <c:v>0.104237052610547</c:v>
                </c:pt>
                <c:pt idx="59">
                  <c:v>0.28281962442438702</c:v>
                </c:pt>
                <c:pt idx="60">
                  <c:v>0.28959099753210998</c:v>
                </c:pt>
                <c:pt idx="61">
                  <c:v>0.4283608634473019</c:v>
                </c:pt>
                <c:pt idx="62">
                  <c:v>0.27315778730540652</c:v>
                </c:pt>
                <c:pt idx="63">
                  <c:v>0.22565808233981588</c:v>
                </c:pt>
                <c:pt idx="64">
                  <c:v>0.21215777487319501</c:v>
                </c:pt>
                <c:pt idx="65">
                  <c:v>0.21980068686913526</c:v>
                </c:pt>
                <c:pt idx="66">
                  <c:v>0.28472163642157461</c:v>
                </c:pt>
                <c:pt idx="67">
                  <c:v>0.25863582074349961</c:v>
                </c:pt>
                <c:pt idx="68">
                  <c:v>0.133754711012672</c:v>
                </c:pt>
                <c:pt idx="69">
                  <c:v>0.27417223859999301</c:v>
                </c:pt>
                <c:pt idx="70">
                  <c:v>0.25015862573505498</c:v>
                </c:pt>
                <c:pt idx="71">
                  <c:v>0.38850622630617998</c:v>
                </c:pt>
                <c:pt idx="72">
                  <c:v>0.173319714950951</c:v>
                </c:pt>
                <c:pt idx="73">
                  <c:v>0.154157040977556</c:v>
                </c:pt>
                <c:pt idx="74">
                  <c:v>0.36171977288605739</c:v>
                </c:pt>
                <c:pt idx="75">
                  <c:v>0.21441063063223742</c:v>
                </c:pt>
                <c:pt idx="76">
                  <c:v>0.30839647722498198</c:v>
                </c:pt>
                <c:pt idx="77">
                  <c:v>0.38003848428630332</c:v>
                </c:pt>
                <c:pt idx="78">
                  <c:v>0.14152165467177688</c:v>
                </c:pt>
                <c:pt idx="79">
                  <c:v>0.17385117970261688</c:v>
                </c:pt>
                <c:pt idx="80">
                  <c:v>0.235514296228609</c:v>
                </c:pt>
                <c:pt idx="81">
                  <c:v>0.20438873211320399</c:v>
                </c:pt>
                <c:pt idx="82">
                  <c:v>0.25676418779858501</c:v>
                </c:pt>
                <c:pt idx="83">
                  <c:v>0.16959391847297622</c:v>
                </c:pt>
                <c:pt idx="84">
                  <c:v>0.22270317928810188</c:v>
                </c:pt>
                <c:pt idx="85">
                  <c:v>0.29840202735193339</c:v>
                </c:pt>
                <c:pt idx="86">
                  <c:v>0.35741691507088691</c:v>
                </c:pt>
                <c:pt idx="87">
                  <c:v>0.32509216778948491</c:v>
                </c:pt>
                <c:pt idx="88">
                  <c:v>0.33214933713276146</c:v>
                </c:pt>
                <c:pt idx="89">
                  <c:v>0.33477364468777498</c:v>
                </c:pt>
                <c:pt idx="90">
                  <c:v>0.14090059800357088</c:v>
                </c:pt>
                <c:pt idx="91">
                  <c:v>0.27799167366348898</c:v>
                </c:pt>
                <c:pt idx="92">
                  <c:v>0.245976617310152</c:v>
                </c:pt>
                <c:pt idx="93">
                  <c:v>0.32496109764765191</c:v>
                </c:pt>
                <c:pt idx="94">
                  <c:v>0.34996781678732802</c:v>
                </c:pt>
                <c:pt idx="95">
                  <c:v>0.16890296021073001</c:v>
                </c:pt>
                <c:pt idx="96">
                  <c:v>0.30801503635625432</c:v>
                </c:pt>
                <c:pt idx="97">
                  <c:v>0.28097209151548164</c:v>
                </c:pt>
                <c:pt idx="98">
                  <c:v>0.21319391257269132</c:v>
                </c:pt>
                <c:pt idx="99">
                  <c:v>0.30476533676898793</c:v>
                </c:pt>
                <c:pt idx="100">
                  <c:v>0.26727545322315899</c:v>
                </c:pt>
                <c:pt idx="101">
                  <c:v>0.18187769255303299</c:v>
                </c:pt>
                <c:pt idx="102">
                  <c:v>0.40217664113159002</c:v>
                </c:pt>
                <c:pt idx="103">
                  <c:v>0.18718558038203426</c:v>
                </c:pt>
                <c:pt idx="104">
                  <c:v>0.27515233413977302</c:v>
                </c:pt>
                <c:pt idx="105">
                  <c:v>0.16339351656873888</c:v>
                </c:pt>
                <c:pt idx="106">
                  <c:v>0.24206430281912342</c:v>
                </c:pt>
                <c:pt idx="107">
                  <c:v>0.19969921595981788</c:v>
                </c:pt>
                <c:pt idx="108">
                  <c:v>0.34843703131460252</c:v>
                </c:pt>
                <c:pt idx="109">
                  <c:v>0.34058437070911846</c:v>
                </c:pt>
                <c:pt idx="110">
                  <c:v>0.165570465563257</c:v>
                </c:pt>
                <c:pt idx="111">
                  <c:v>0.29315187658706432</c:v>
                </c:pt>
                <c:pt idx="112">
                  <c:v>0.25226147030193374</c:v>
                </c:pt>
                <c:pt idx="113">
                  <c:v>0.29793945517374998</c:v>
                </c:pt>
                <c:pt idx="114">
                  <c:v>0.31133273984798066</c:v>
                </c:pt>
                <c:pt idx="115">
                  <c:v>0.37997415520524691</c:v>
                </c:pt>
                <c:pt idx="116">
                  <c:v>0.29954569116058039</c:v>
                </c:pt>
                <c:pt idx="117">
                  <c:v>0.26908620214789253</c:v>
                </c:pt>
                <c:pt idx="118">
                  <c:v>0.25088081002594453</c:v>
                </c:pt>
                <c:pt idx="119">
                  <c:v>0.222381982988024</c:v>
                </c:pt>
                <c:pt idx="120">
                  <c:v>0.30574438262949238</c:v>
                </c:pt>
                <c:pt idx="121">
                  <c:v>0.24222779723341301</c:v>
                </c:pt>
                <c:pt idx="122">
                  <c:v>0.23500374419796233</c:v>
                </c:pt>
                <c:pt idx="123">
                  <c:v>0.28698938527611845</c:v>
                </c:pt>
                <c:pt idx="124">
                  <c:v>0.35734447908250877</c:v>
                </c:pt>
                <c:pt idx="125">
                  <c:v>0.17381300703656019</c:v>
                </c:pt>
                <c:pt idx="126">
                  <c:v>0.246130728415029</c:v>
                </c:pt>
                <c:pt idx="127">
                  <c:v>0.32043578362331598</c:v>
                </c:pt>
                <c:pt idx="128">
                  <c:v>0.23218988300842122</c:v>
                </c:pt>
                <c:pt idx="129">
                  <c:v>0.20636116074430419</c:v>
                </c:pt>
                <c:pt idx="130">
                  <c:v>0.25952836443031702</c:v>
                </c:pt>
                <c:pt idx="131">
                  <c:v>0.37170904782737202</c:v>
                </c:pt>
                <c:pt idx="132">
                  <c:v>0.13526026447748132</c:v>
                </c:pt>
                <c:pt idx="133">
                  <c:v>0.3373254342672139</c:v>
                </c:pt>
                <c:pt idx="134">
                  <c:v>0.28572507850837575</c:v>
                </c:pt>
                <c:pt idx="135">
                  <c:v>0.17993511433304801</c:v>
                </c:pt>
                <c:pt idx="136">
                  <c:v>0.19258626464209899</c:v>
                </c:pt>
                <c:pt idx="137">
                  <c:v>0.17530087513949699</c:v>
                </c:pt>
                <c:pt idx="138">
                  <c:v>0.25833260860728502</c:v>
                </c:pt>
                <c:pt idx="139">
                  <c:v>0.21319983917129445</c:v>
                </c:pt>
                <c:pt idx="140">
                  <c:v>0.27348600630404396</c:v>
                </c:pt>
                <c:pt idx="141">
                  <c:v>0.26106644982996152</c:v>
                </c:pt>
                <c:pt idx="142">
                  <c:v>0.22058432713595888</c:v>
                </c:pt>
                <c:pt idx="143">
                  <c:v>0.23525367470575881</c:v>
                </c:pt>
                <c:pt idx="144">
                  <c:v>0.13026733239815799</c:v>
                </c:pt>
                <c:pt idx="145">
                  <c:v>0.30965005594148098</c:v>
                </c:pt>
                <c:pt idx="146">
                  <c:v>0.30629789305159</c:v>
                </c:pt>
                <c:pt idx="147">
                  <c:v>0.26657954222957397</c:v>
                </c:pt>
                <c:pt idx="148">
                  <c:v>0.28308255705163632</c:v>
                </c:pt>
                <c:pt idx="149">
                  <c:v>0.29664235837867298</c:v>
                </c:pt>
                <c:pt idx="150">
                  <c:v>0.44091664392704577</c:v>
                </c:pt>
                <c:pt idx="151">
                  <c:v>0.199460096038687</c:v>
                </c:pt>
                <c:pt idx="152">
                  <c:v>0.18398373263516929</c:v>
                </c:pt>
                <c:pt idx="153">
                  <c:v>0.25825774096311555</c:v>
                </c:pt>
                <c:pt idx="154">
                  <c:v>0.35622804940596198</c:v>
                </c:pt>
                <c:pt idx="155">
                  <c:v>0.26651505259692648</c:v>
                </c:pt>
                <c:pt idx="156">
                  <c:v>0.35199376161445289</c:v>
                </c:pt>
                <c:pt idx="157">
                  <c:v>0.37331516181285718</c:v>
                </c:pt>
                <c:pt idx="158">
                  <c:v>0.33415882282504977</c:v>
                </c:pt>
                <c:pt idx="159">
                  <c:v>0.41991815661658599</c:v>
                </c:pt>
                <c:pt idx="160">
                  <c:v>0.33365260468928465</c:v>
                </c:pt>
                <c:pt idx="161">
                  <c:v>0.36174587003838893</c:v>
                </c:pt>
                <c:pt idx="162">
                  <c:v>0.39396808917117665</c:v>
                </c:pt>
                <c:pt idx="163">
                  <c:v>0.35402300539015152</c:v>
                </c:pt>
                <c:pt idx="164">
                  <c:v>0.49282772205823039</c:v>
                </c:pt>
                <c:pt idx="165">
                  <c:v>0.33160285504430553</c:v>
                </c:pt>
                <c:pt idx="166">
                  <c:v>0.37578815355586165</c:v>
                </c:pt>
                <c:pt idx="167">
                  <c:v>0.3364018892672041</c:v>
                </c:pt>
                <c:pt idx="168">
                  <c:v>0.31848848277193254</c:v>
                </c:pt>
                <c:pt idx="169">
                  <c:v>0.3530207741040709</c:v>
                </c:pt>
                <c:pt idx="170">
                  <c:v>0.29211345755759499</c:v>
                </c:pt>
                <c:pt idx="171">
                  <c:v>0.33658443202595878</c:v>
                </c:pt>
                <c:pt idx="172">
                  <c:v>0.25599751597651399</c:v>
                </c:pt>
                <c:pt idx="173">
                  <c:v>0.299033288627788</c:v>
                </c:pt>
                <c:pt idx="174">
                  <c:v>0.30759982672063302</c:v>
                </c:pt>
                <c:pt idx="175">
                  <c:v>0.29971380169393202</c:v>
                </c:pt>
                <c:pt idx="176">
                  <c:v>0.36602146551476877</c:v>
                </c:pt>
                <c:pt idx="177">
                  <c:v>0.34120008727707651</c:v>
                </c:pt>
                <c:pt idx="178">
                  <c:v>0.33594839164138945</c:v>
                </c:pt>
                <c:pt idx="179">
                  <c:v>0.35408252758080278</c:v>
                </c:pt>
                <c:pt idx="180">
                  <c:v>0.38718829697003965</c:v>
                </c:pt>
                <c:pt idx="181">
                  <c:v>0.4228402829546461</c:v>
                </c:pt>
                <c:pt idx="182">
                  <c:v>0.39315126392793553</c:v>
                </c:pt>
                <c:pt idx="183">
                  <c:v>0.35715956843494145</c:v>
                </c:pt>
                <c:pt idx="184">
                  <c:v>0.33329169433508998</c:v>
                </c:pt>
                <c:pt idx="185">
                  <c:v>0.40152396497843645</c:v>
                </c:pt>
                <c:pt idx="186">
                  <c:v>0.32211375851844598</c:v>
                </c:pt>
                <c:pt idx="187">
                  <c:v>0.37211013101554352</c:v>
                </c:pt>
                <c:pt idx="188">
                  <c:v>0.27904063186441952</c:v>
                </c:pt>
                <c:pt idx="189">
                  <c:v>0.39366471986906898</c:v>
                </c:pt>
                <c:pt idx="190">
                  <c:v>0.32151019558028865</c:v>
                </c:pt>
                <c:pt idx="191">
                  <c:v>0.29886186997617653</c:v>
                </c:pt>
                <c:pt idx="192">
                  <c:v>0.36235554048890301</c:v>
                </c:pt>
                <c:pt idx="193">
                  <c:v>0.34327348920074752</c:v>
                </c:pt>
                <c:pt idx="194">
                  <c:v>0.35455062501069046</c:v>
                </c:pt>
                <c:pt idx="195">
                  <c:v>0.35392699021182278</c:v>
                </c:pt>
                <c:pt idx="196">
                  <c:v>0.45288174220247251</c:v>
                </c:pt>
                <c:pt idx="197">
                  <c:v>0.46153156717395238</c:v>
                </c:pt>
                <c:pt idx="198">
                  <c:v>0.44084466917817439</c:v>
                </c:pt>
                <c:pt idx="199">
                  <c:v>0.42172199468934946</c:v>
                </c:pt>
                <c:pt idx="200">
                  <c:v>0.43779664190980477</c:v>
                </c:pt>
                <c:pt idx="201">
                  <c:v>0.40208637786993789</c:v>
                </c:pt>
                <c:pt idx="202">
                  <c:v>0.44535731053126693</c:v>
                </c:pt>
                <c:pt idx="203">
                  <c:v>0.36914351718336602</c:v>
                </c:pt>
                <c:pt idx="204">
                  <c:v>0.43265675551421845</c:v>
                </c:pt>
                <c:pt idx="205">
                  <c:v>0.41867576389919053</c:v>
                </c:pt>
                <c:pt idx="206">
                  <c:v>0.34080798603089252</c:v>
                </c:pt>
                <c:pt idx="207">
                  <c:v>0.45352264433685352</c:v>
                </c:pt>
                <c:pt idx="208">
                  <c:v>0.39462392009869546</c:v>
                </c:pt>
                <c:pt idx="209">
                  <c:v>0.32638724672826264</c:v>
                </c:pt>
                <c:pt idx="210">
                  <c:v>0.41460155913779001</c:v>
                </c:pt>
                <c:pt idx="211">
                  <c:v>0.36754654586750946</c:v>
                </c:pt>
                <c:pt idx="212">
                  <c:v>0.25512182881861201</c:v>
                </c:pt>
                <c:pt idx="213">
                  <c:v>0.26159708965663903</c:v>
                </c:pt>
                <c:pt idx="214">
                  <c:v>0.3036787213403469</c:v>
                </c:pt>
                <c:pt idx="215">
                  <c:v>0.31900902942134501</c:v>
                </c:pt>
                <c:pt idx="216">
                  <c:v>0.43845929795419153</c:v>
                </c:pt>
                <c:pt idx="217">
                  <c:v>0.34619355832199161</c:v>
                </c:pt>
                <c:pt idx="218">
                  <c:v>0.279437547664597</c:v>
                </c:pt>
                <c:pt idx="219">
                  <c:v>0.18808065055731232</c:v>
                </c:pt>
                <c:pt idx="220">
                  <c:v>0.22781243376129745</c:v>
                </c:pt>
                <c:pt idx="221">
                  <c:v>0.12811555702628297</c:v>
                </c:pt>
                <c:pt idx="222">
                  <c:v>0.23822538198612342</c:v>
                </c:pt>
                <c:pt idx="223">
                  <c:v>0.24945038077327938</c:v>
                </c:pt>
                <c:pt idx="224">
                  <c:v>0.30129496767481589</c:v>
                </c:pt>
                <c:pt idx="225">
                  <c:v>0.292283368101522</c:v>
                </c:pt>
                <c:pt idx="226">
                  <c:v>0.33693534326894553</c:v>
                </c:pt>
                <c:pt idx="227">
                  <c:v>0.32901462499519551</c:v>
                </c:pt>
                <c:pt idx="228">
                  <c:v>0.25564388758913575</c:v>
                </c:pt>
                <c:pt idx="229">
                  <c:v>0.32416893000802732</c:v>
                </c:pt>
                <c:pt idx="230">
                  <c:v>0.37487764072207752</c:v>
                </c:pt>
                <c:pt idx="231">
                  <c:v>0.43767973459570397</c:v>
                </c:pt>
                <c:pt idx="232">
                  <c:v>0.3926518611027679</c:v>
                </c:pt>
                <c:pt idx="233">
                  <c:v>0.31018320890744677</c:v>
                </c:pt>
                <c:pt idx="234">
                  <c:v>0.42265384957811403</c:v>
                </c:pt>
                <c:pt idx="235">
                  <c:v>0.38951298885324798</c:v>
                </c:pt>
                <c:pt idx="236">
                  <c:v>0.43326513414551993</c:v>
                </c:pt>
                <c:pt idx="237">
                  <c:v>0.28142586366926997</c:v>
                </c:pt>
                <c:pt idx="238">
                  <c:v>0.39883104577938738</c:v>
                </c:pt>
                <c:pt idx="239">
                  <c:v>0.25723263276858355</c:v>
                </c:pt>
                <c:pt idx="240">
                  <c:v>0.223603847412088</c:v>
                </c:pt>
                <c:pt idx="241">
                  <c:v>0.30445043754086953</c:v>
                </c:pt>
                <c:pt idx="242">
                  <c:v>0.21093176872500019</c:v>
                </c:pt>
                <c:pt idx="243">
                  <c:v>0.20366315311472499</c:v>
                </c:pt>
                <c:pt idx="244">
                  <c:v>0.25880018231323398</c:v>
                </c:pt>
                <c:pt idx="245">
                  <c:v>0.32194057936034898</c:v>
                </c:pt>
                <c:pt idx="246">
                  <c:v>0.26854523132540498</c:v>
                </c:pt>
                <c:pt idx="247">
                  <c:v>0.224117781105759</c:v>
                </c:pt>
                <c:pt idx="248">
                  <c:v>0.33750067850489096</c:v>
                </c:pt>
                <c:pt idx="249">
                  <c:v>0.29900244891498046</c:v>
                </c:pt>
                <c:pt idx="250">
                  <c:v>0.33426094233820153</c:v>
                </c:pt>
                <c:pt idx="251">
                  <c:v>0.27725609564646708</c:v>
                </c:pt>
                <c:pt idx="252">
                  <c:v>0.33582059637597417</c:v>
                </c:pt>
                <c:pt idx="253">
                  <c:v>0.30019010501335502</c:v>
                </c:pt>
                <c:pt idx="254">
                  <c:v>0.2844748823009699</c:v>
                </c:pt>
                <c:pt idx="255">
                  <c:v>0.27519969811197575</c:v>
                </c:pt>
                <c:pt idx="256">
                  <c:v>0.35698309048155302</c:v>
                </c:pt>
                <c:pt idx="257">
                  <c:v>0.23464451862847888</c:v>
                </c:pt>
                <c:pt idx="258">
                  <c:v>0.28522979019055239</c:v>
                </c:pt>
                <c:pt idx="259">
                  <c:v>0.32934489273832845</c:v>
                </c:pt>
                <c:pt idx="260">
                  <c:v>0.22020607841131801</c:v>
                </c:pt>
                <c:pt idx="261">
                  <c:v>0.30028508916596952</c:v>
                </c:pt>
                <c:pt idx="262">
                  <c:v>0.239230198633853</c:v>
                </c:pt>
                <c:pt idx="263">
                  <c:v>0.315141822081205</c:v>
                </c:pt>
                <c:pt idx="264">
                  <c:v>0.41216866859126239</c:v>
                </c:pt>
                <c:pt idx="265">
                  <c:v>0.41850478553248077</c:v>
                </c:pt>
                <c:pt idx="266">
                  <c:v>0.28666881641161102</c:v>
                </c:pt>
                <c:pt idx="267">
                  <c:v>0.13069944546754919</c:v>
                </c:pt>
                <c:pt idx="268">
                  <c:v>0.34414177202839674</c:v>
                </c:pt>
                <c:pt idx="269">
                  <c:v>0.34832420861939045</c:v>
                </c:pt>
                <c:pt idx="270">
                  <c:v>0.25530594954957397</c:v>
                </c:pt>
                <c:pt idx="271">
                  <c:v>0.26391993827787352</c:v>
                </c:pt>
                <c:pt idx="272">
                  <c:v>0.23246503522433329</c:v>
                </c:pt>
                <c:pt idx="273">
                  <c:v>0.26664676288023198</c:v>
                </c:pt>
                <c:pt idx="274">
                  <c:v>0.19186691047029422</c:v>
                </c:pt>
                <c:pt idx="275">
                  <c:v>0.24421063948343433</c:v>
                </c:pt>
                <c:pt idx="276">
                  <c:v>0.30598399046389552</c:v>
                </c:pt>
                <c:pt idx="277">
                  <c:v>0.31655735960526332</c:v>
                </c:pt>
                <c:pt idx="278">
                  <c:v>0.31506515373219302</c:v>
                </c:pt>
                <c:pt idx="279">
                  <c:v>0.30222033647706198</c:v>
                </c:pt>
                <c:pt idx="280">
                  <c:v>0.49006441084083752</c:v>
                </c:pt>
                <c:pt idx="281">
                  <c:v>0.25488304435969739</c:v>
                </c:pt>
                <c:pt idx="282">
                  <c:v>0.39563937898773338</c:v>
                </c:pt>
                <c:pt idx="283">
                  <c:v>0.21965439619426633</c:v>
                </c:pt>
                <c:pt idx="284">
                  <c:v>0.24381625927258299</c:v>
                </c:pt>
                <c:pt idx="285">
                  <c:v>0.44547383149728498</c:v>
                </c:pt>
                <c:pt idx="286">
                  <c:v>0.39505426151879852</c:v>
                </c:pt>
                <c:pt idx="287">
                  <c:v>0.41160425078141999</c:v>
                </c:pt>
                <c:pt idx="288">
                  <c:v>0.34562614680937598</c:v>
                </c:pt>
                <c:pt idx="289">
                  <c:v>0.44286023278708808</c:v>
                </c:pt>
                <c:pt idx="290">
                  <c:v>0.34899714724562902</c:v>
                </c:pt>
                <c:pt idx="291">
                  <c:v>0.33087017204236796</c:v>
                </c:pt>
                <c:pt idx="292">
                  <c:v>0.23114617004633922</c:v>
                </c:pt>
                <c:pt idx="293">
                  <c:v>0.48236913971052697</c:v>
                </c:pt>
                <c:pt idx="294">
                  <c:v>0.34905715586527802</c:v>
                </c:pt>
                <c:pt idx="295">
                  <c:v>0.45278189337395264</c:v>
                </c:pt>
                <c:pt idx="296">
                  <c:v>0.35546450595316154</c:v>
                </c:pt>
                <c:pt idx="297">
                  <c:v>0.29707203597628246</c:v>
                </c:pt>
                <c:pt idx="298">
                  <c:v>0.5162562463027135</c:v>
                </c:pt>
                <c:pt idx="299">
                  <c:v>0.39763834689287858</c:v>
                </c:pt>
                <c:pt idx="300">
                  <c:v>0.45875112485870673</c:v>
                </c:pt>
                <c:pt idx="301">
                  <c:v>0.55337755039813863</c:v>
                </c:pt>
                <c:pt idx="302">
                  <c:v>0.31167389129626766</c:v>
                </c:pt>
                <c:pt idx="303">
                  <c:v>0.33189463024568377</c:v>
                </c:pt>
                <c:pt idx="304">
                  <c:v>0.34768187462797445</c:v>
                </c:pt>
                <c:pt idx="305">
                  <c:v>0.43203506909280165</c:v>
                </c:pt>
                <c:pt idx="306">
                  <c:v>0.29810704952433376</c:v>
                </c:pt>
                <c:pt idx="307">
                  <c:v>0.19466832198146819</c:v>
                </c:pt>
                <c:pt idx="308">
                  <c:v>0.43052008847938539</c:v>
                </c:pt>
                <c:pt idx="309">
                  <c:v>0.15964264010668899</c:v>
                </c:pt>
                <c:pt idx="310">
                  <c:v>0.29817118275848098</c:v>
                </c:pt>
                <c:pt idx="311">
                  <c:v>0.34882815049905852</c:v>
                </c:pt>
                <c:pt idx="312">
                  <c:v>0.31337244044756551</c:v>
                </c:pt>
                <c:pt idx="313">
                  <c:v>0.31938844580153564</c:v>
                </c:pt>
                <c:pt idx="314">
                  <c:v>0.21979572456886826</c:v>
                </c:pt>
                <c:pt idx="315">
                  <c:v>0.48576282903943152</c:v>
                </c:pt>
                <c:pt idx="316">
                  <c:v>0.40486154284789838</c:v>
                </c:pt>
                <c:pt idx="317">
                  <c:v>0.24805931553055799</c:v>
                </c:pt>
                <c:pt idx="318">
                  <c:v>0.249103556233498</c:v>
                </c:pt>
                <c:pt idx="319">
                  <c:v>0.39245957337879478</c:v>
                </c:pt>
                <c:pt idx="320">
                  <c:v>0.3919831914876839</c:v>
                </c:pt>
                <c:pt idx="321">
                  <c:v>0.41446022282870898</c:v>
                </c:pt>
                <c:pt idx="322">
                  <c:v>0.37326155463448402</c:v>
                </c:pt>
                <c:pt idx="323">
                  <c:v>0.422345213111599</c:v>
                </c:pt>
                <c:pt idx="324">
                  <c:v>0.32057357380066898</c:v>
                </c:pt>
                <c:pt idx="325">
                  <c:v>0.46777858624803698</c:v>
                </c:pt>
                <c:pt idx="326">
                  <c:v>0.31794638053390645</c:v>
                </c:pt>
                <c:pt idx="327">
                  <c:v>0.44133083115107002</c:v>
                </c:pt>
                <c:pt idx="328">
                  <c:v>0.31008494931222291</c:v>
                </c:pt>
                <c:pt idx="329">
                  <c:v>0.24415674991051581</c:v>
                </c:pt>
                <c:pt idx="330">
                  <c:v>0.29037455777308951</c:v>
                </c:pt>
                <c:pt idx="331">
                  <c:v>0.18417935436882499</c:v>
                </c:pt>
                <c:pt idx="332">
                  <c:v>0.26580829763774477</c:v>
                </c:pt>
                <c:pt idx="333">
                  <c:v>0.32161185363278738</c:v>
                </c:pt>
                <c:pt idx="334">
                  <c:v>0.56012088456903564</c:v>
                </c:pt>
                <c:pt idx="335">
                  <c:v>0.46053224646989899</c:v>
                </c:pt>
                <c:pt idx="336">
                  <c:v>0.26013867347490438</c:v>
                </c:pt>
                <c:pt idx="337">
                  <c:v>0.27549332344222499</c:v>
                </c:pt>
                <c:pt idx="338">
                  <c:v>0.29230075980891446</c:v>
                </c:pt>
                <c:pt idx="339">
                  <c:v>0.26279948164810679</c:v>
                </c:pt>
                <c:pt idx="340">
                  <c:v>0.44834538174822208</c:v>
                </c:pt>
                <c:pt idx="341">
                  <c:v>0.27706445797277945</c:v>
                </c:pt>
                <c:pt idx="342">
                  <c:v>0.25691335087812373</c:v>
                </c:pt>
                <c:pt idx="343">
                  <c:v>0.27745591492330501</c:v>
                </c:pt>
                <c:pt idx="344">
                  <c:v>0.39757967436477704</c:v>
                </c:pt>
                <c:pt idx="345">
                  <c:v>0.27627101074008475</c:v>
                </c:pt>
                <c:pt idx="346">
                  <c:v>0.39871059310039353</c:v>
                </c:pt>
                <c:pt idx="347">
                  <c:v>0.23830428832074299</c:v>
                </c:pt>
                <c:pt idx="348">
                  <c:v>0.33125924107156701</c:v>
                </c:pt>
                <c:pt idx="349">
                  <c:v>0.32475607414915153</c:v>
                </c:pt>
                <c:pt idx="350">
                  <c:v>0.31641140842732901</c:v>
                </c:pt>
                <c:pt idx="351">
                  <c:v>0.40363642777301401</c:v>
                </c:pt>
                <c:pt idx="352">
                  <c:v>0.42810092385451065</c:v>
                </c:pt>
                <c:pt idx="353">
                  <c:v>0.37342141230829246</c:v>
                </c:pt>
                <c:pt idx="354">
                  <c:v>0.26470788606622275</c:v>
                </c:pt>
                <c:pt idx="355">
                  <c:v>0.249782773004217</c:v>
                </c:pt>
                <c:pt idx="356">
                  <c:v>0.57522306964178405</c:v>
                </c:pt>
              </c:numCache>
            </c:numRef>
          </c:val>
          <c:smooth val="0"/>
          <c:extLst>
            <c:ext xmlns:c16="http://schemas.microsoft.com/office/drawing/2014/chart" uri="{C3380CC4-5D6E-409C-BE32-E72D297353CC}">
              <c16:uniqueId val="{00000001-1F68-4FE5-BCC6-79EEA1366394}"/>
            </c:ext>
          </c:extLst>
        </c:ser>
        <c:dLbls>
          <c:showLegendKey val="0"/>
          <c:showVal val="0"/>
          <c:showCatName val="0"/>
          <c:showSerName val="0"/>
          <c:showPercent val="0"/>
          <c:showBubbleSize val="0"/>
        </c:dLbls>
        <c:marker val="1"/>
        <c:smooth val="0"/>
        <c:axId val="115175808"/>
        <c:axId val="106481152"/>
      </c:lineChart>
      <c:catAx>
        <c:axId val="106477440"/>
        <c:scaling>
          <c:orientation val="minMax"/>
        </c:scaling>
        <c:delete val="0"/>
        <c:axPos val="b"/>
        <c:numFmt formatCode="General" sourceLinked="1"/>
        <c:majorTickMark val="out"/>
        <c:minorTickMark val="none"/>
        <c:tickLblPos val="nextTo"/>
        <c:crossAx val="106478976"/>
        <c:crosses val="autoZero"/>
        <c:auto val="1"/>
        <c:lblAlgn val="ctr"/>
        <c:lblOffset val="100"/>
        <c:noMultiLvlLbl val="0"/>
      </c:catAx>
      <c:valAx>
        <c:axId val="106478976"/>
        <c:scaling>
          <c:orientation val="minMax"/>
        </c:scaling>
        <c:delete val="0"/>
        <c:axPos val="l"/>
        <c:majorGridlines/>
        <c:numFmt formatCode="General" sourceLinked="1"/>
        <c:majorTickMark val="out"/>
        <c:minorTickMark val="none"/>
        <c:tickLblPos val="nextTo"/>
        <c:crossAx val="106477440"/>
        <c:crosses val="autoZero"/>
        <c:crossBetween val="between"/>
      </c:valAx>
      <c:valAx>
        <c:axId val="106481152"/>
        <c:scaling>
          <c:orientation val="minMax"/>
        </c:scaling>
        <c:delete val="0"/>
        <c:axPos val="r"/>
        <c:numFmt formatCode="General" sourceLinked="1"/>
        <c:majorTickMark val="out"/>
        <c:minorTickMark val="none"/>
        <c:tickLblPos val="nextTo"/>
        <c:crossAx val="115175808"/>
        <c:crosses val="max"/>
        <c:crossBetween val="between"/>
      </c:valAx>
      <c:catAx>
        <c:axId val="115175808"/>
        <c:scaling>
          <c:orientation val="minMax"/>
        </c:scaling>
        <c:delete val="1"/>
        <c:axPos val="b"/>
        <c:numFmt formatCode="General" sourceLinked="1"/>
        <c:majorTickMark val="out"/>
        <c:minorTickMark val="none"/>
        <c:tickLblPos val="nextTo"/>
        <c:crossAx val="106481152"/>
        <c:crosses val="autoZero"/>
        <c:auto val="1"/>
        <c:lblAlgn val="ctr"/>
        <c:lblOffset val="100"/>
        <c:noMultiLvlLbl val="0"/>
      </c:catAx>
    </c:plotArea>
    <c:legend>
      <c:legendPos val="r"/>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8D58D-F39F-40D0-964A-C1AFEF993641}" type="datetimeFigureOut">
              <a:rPr lang="zh-CN" altLang="en-US" smtClean="0"/>
              <a:pPr/>
              <a:t>2021/9/15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703082-E6BC-41CF-858D-A02371255A2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39D7D0-5A6E-4780-A1B0-D6B5DD6F41FA}" type="datetimeFigureOut">
              <a:rPr lang="zh-CN" altLang="en-US" smtClean="0"/>
              <a:pPr/>
              <a:t>2021/9/15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0438DF-3FCD-48F8-A49C-424ABE7E369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0438DF-3FCD-48F8-A49C-424ABE7E369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23</a:t>
            </a:fld>
            <a:endParaRPr lang="zh-CN" altLang="en-US"/>
          </a:p>
        </p:txBody>
      </p:sp>
    </p:spTree>
    <p:extLst>
      <p:ext uri="{BB962C8B-B14F-4D97-AF65-F5344CB8AC3E}">
        <p14:creationId xmlns:p14="http://schemas.microsoft.com/office/powerpoint/2010/main" val="3647496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F0438DF-3FCD-48F8-A49C-424ABE7E3693}" type="slidenum">
              <a:rPr lang="zh-CN" altLang="en-US" smtClean="0"/>
              <a:pPr/>
              <a:t>24</a:t>
            </a:fld>
            <a:endParaRPr lang="zh-CN" altLang="en-US"/>
          </a:p>
        </p:txBody>
      </p:sp>
    </p:spTree>
    <p:extLst>
      <p:ext uri="{BB962C8B-B14F-4D97-AF65-F5344CB8AC3E}">
        <p14:creationId xmlns:p14="http://schemas.microsoft.com/office/powerpoint/2010/main" val="373465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28</a:t>
            </a:fld>
            <a:endParaRPr lang="zh-CN" altLang="en-US"/>
          </a:p>
        </p:txBody>
      </p:sp>
    </p:spTree>
    <p:extLst>
      <p:ext uri="{BB962C8B-B14F-4D97-AF65-F5344CB8AC3E}">
        <p14:creationId xmlns:p14="http://schemas.microsoft.com/office/powerpoint/2010/main" val="218924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程序或者软件运行所依托的核心组件有两个，</a:t>
            </a:r>
            <a:r>
              <a:rPr lang="en-US" altLang="zh-CN" dirty="0"/>
              <a:t>CPU</a:t>
            </a:r>
            <a:r>
              <a:rPr lang="zh-CN" altLang="en-US" dirty="0"/>
              <a:t>和内存。</a:t>
            </a:r>
            <a:endParaRPr lang="en-US" altLang="zh-CN" dirty="0"/>
          </a:p>
          <a:p>
            <a:r>
              <a:rPr lang="zh-CN" altLang="en-US" dirty="0"/>
              <a:t>在运行之前，程序存在于外部存储器之中</a:t>
            </a:r>
            <a:endParaRPr lang="en-US" altLang="zh-CN" dirty="0"/>
          </a:p>
          <a:p>
            <a:r>
              <a:rPr lang="zh-CN" altLang="en-US" dirty="0"/>
              <a:t>用户通过输入设备通知</a:t>
            </a:r>
            <a:r>
              <a:rPr lang="en-US" altLang="zh-CN" dirty="0"/>
              <a:t>CPU</a:t>
            </a:r>
            <a:r>
              <a:rPr lang="zh-CN" altLang="en-US" dirty="0"/>
              <a:t>要运行程序，将程序载入内存</a:t>
            </a:r>
            <a:endParaRPr lang="en-US" altLang="zh-CN" dirty="0"/>
          </a:p>
          <a:p>
            <a:r>
              <a:rPr lang="zh-CN" altLang="en-US" dirty="0"/>
              <a:t>运行时被</a:t>
            </a:r>
            <a:r>
              <a:rPr lang="en-US" dirty="0"/>
              <a:t>CPU</a:t>
            </a:r>
            <a:r>
              <a:rPr lang="zh-CN" altLang="en-US" dirty="0"/>
              <a:t>从内存中获取程序指令，进行计算，结果存储于内存之中。</a:t>
            </a:r>
            <a:endParaRPr lang="en-US" altLang="zh-CN" dirty="0"/>
          </a:p>
          <a:p>
            <a:r>
              <a:rPr lang="zh-CN" altLang="en-US" dirty="0"/>
              <a:t>其中的部分数据又被存储回外部存储器上，或者通过输出设备反馈给用户</a:t>
            </a:r>
            <a:endParaRPr 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30</a:t>
            </a:fld>
            <a:endParaRPr lang="zh-CN" altLang="en-US"/>
          </a:p>
        </p:txBody>
      </p:sp>
    </p:spTree>
    <p:extLst>
      <p:ext uri="{BB962C8B-B14F-4D97-AF65-F5344CB8AC3E}">
        <p14:creationId xmlns:p14="http://schemas.microsoft.com/office/powerpoint/2010/main" val="53245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程序或者软件运行所依托的核心组件有两个，</a:t>
            </a:r>
            <a:r>
              <a:rPr lang="en-US" altLang="zh-CN" dirty="0"/>
              <a:t>CPU</a:t>
            </a:r>
            <a:r>
              <a:rPr lang="zh-CN" altLang="en-US" dirty="0"/>
              <a:t>和内存。</a:t>
            </a:r>
            <a:endParaRPr lang="en-US" altLang="zh-CN" dirty="0"/>
          </a:p>
          <a:p>
            <a:r>
              <a:rPr lang="zh-CN" altLang="en-US" dirty="0"/>
              <a:t>在运行之前，程序存在于外部存储器之中</a:t>
            </a:r>
            <a:endParaRPr lang="en-US" altLang="zh-CN" dirty="0"/>
          </a:p>
          <a:p>
            <a:r>
              <a:rPr lang="zh-CN" altLang="en-US" dirty="0"/>
              <a:t>用户通过输入设备通知</a:t>
            </a:r>
            <a:r>
              <a:rPr lang="en-US" altLang="zh-CN" dirty="0"/>
              <a:t>CPU</a:t>
            </a:r>
            <a:r>
              <a:rPr lang="zh-CN" altLang="en-US" dirty="0"/>
              <a:t>要运行程序，将程序载入内存</a:t>
            </a:r>
            <a:endParaRPr lang="en-US" altLang="zh-CN" dirty="0"/>
          </a:p>
          <a:p>
            <a:r>
              <a:rPr lang="zh-CN" altLang="en-US" dirty="0"/>
              <a:t>运行时被</a:t>
            </a:r>
            <a:r>
              <a:rPr lang="en-US" dirty="0"/>
              <a:t>CPU</a:t>
            </a:r>
            <a:r>
              <a:rPr lang="zh-CN" altLang="en-US" dirty="0"/>
              <a:t>从内存中获取程序指令，进行计算，结果存储于内存之中。</a:t>
            </a:r>
            <a:endParaRPr lang="en-US" altLang="zh-CN" dirty="0"/>
          </a:p>
          <a:p>
            <a:r>
              <a:rPr lang="zh-CN" altLang="en-US" dirty="0"/>
              <a:t>其中的部分数据又被存储回外部存储器上，或者通过输出设备反馈给用户</a:t>
            </a:r>
            <a:endParaRPr lang="en-US" altLang="zh-CN" dirty="0"/>
          </a:p>
          <a:p>
            <a:r>
              <a:rPr lang="zh-CN" altLang="en-US" dirty="0"/>
              <a:t>但是</a:t>
            </a:r>
            <a:r>
              <a:rPr lang="en-US" altLang="zh-CN" dirty="0"/>
              <a:t>CPU</a:t>
            </a:r>
            <a:r>
              <a:rPr lang="zh-CN" altLang="en-US" dirty="0"/>
              <a:t>无法直接理解例如。。。的高级程序语言，</a:t>
            </a:r>
            <a:endParaRPr lang="en-US" altLang="zh-CN" dirty="0"/>
          </a:p>
          <a:p>
            <a:r>
              <a:rPr lang="zh-CN" altLang="en-US" dirty="0"/>
              <a:t>程序会被编译成为</a:t>
            </a:r>
            <a:r>
              <a:rPr lang="en-US" altLang="zh-CN" dirty="0"/>
              <a:t>0</a:t>
            </a:r>
            <a:r>
              <a:rPr lang="zh-CN" altLang="en-US" dirty="0"/>
              <a:t>和</a:t>
            </a:r>
            <a:r>
              <a:rPr lang="en-US" altLang="zh-CN" dirty="0"/>
              <a:t>1</a:t>
            </a:r>
            <a:r>
              <a:rPr lang="zh-CN" altLang="en-US" dirty="0"/>
              <a:t>组成的机器语言，这样</a:t>
            </a:r>
            <a:r>
              <a:rPr lang="en-US" altLang="zh-CN" dirty="0"/>
              <a:t>CPU</a:t>
            </a:r>
            <a:r>
              <a:rPr lang="zh-CN" altLang="en-US" dirty="0"/>
              <a:t>才能够执行</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32</a:t>
            </a:fld>
            <a:endParaRPr lang="zh-CN" altLang="en-US"/>
          </a:p>
        </p:txBody>
      </p:sp>
    </p:spTree>
    <p:extLst>
      <p:ext uri="{BB962C8B-B14F-4D97-AF65-F5344CB8AC3E}">
        <p14:creationId xmlns:p14="http://schemas.microsoft.com/office/powerpoint/2010/main" val="407488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38</a:t>
            </a:fld>
            <a:endParaRPr lang="en-US"/>
          </a:p>
        </p:txBody>
      </p:sp>
    </p:spTree>
    <p:extLst>
      <p:ext uri="{BB962C8B-B14F-4D97-AF65-F5344CB8AC3E}">
        <p14:creationId xmlns:p14="http://schemas.microsoft.com/office/powerpoint/2010/main" val="386429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39</a:t>
            </a:fld>
            <a:endParaRPr lang="en-US"/>
          </a:p>
        </p:txBody>
      </p:sp>
    </p:spTree>
    <p:extLst>
      <p:ext uri="{BB962C8B-B14F-4D97-AF65-F5344CB8AC3E}">
        <p14:creationId xmlns:p14="http://schemas.microsoft.com/office/powerpoint/2010/main" val="93683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49</a:t>
            </a:fld>
            <a:endParaRPr lang="zh-CN" altLang="en-US"/>
          </a:p>
        </p:txBody>
      </p:sp>
    </p:spTree>
    <p:extLst>
      <p:ext uri="{BB962C8B-B14F-4D97-AF65-F5344CB8AC3E}">
        <p14:creationId xmlns:p14="http://schemas.microsoft.com/office/powerpoint/2010/main" val="1032134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在广义相对论里，引力波是时空的涟漪。</a:t>
            </a:r>
            <a:r>
              <a:rPr lang="zh-CN" altLang="en-US" sz="1200" b="0" i="0" kern="1200" dirty="0">
                <a:solidFill>
                  <a:schemeClr val="tx1"/>
                </a:solidFill>
                <a:latin typeface="+mn-lt"/>
                <a:ea typeface="+mn-ea"/>
                <a:cs typeface="+mn-cs"/>
              </a:rPr>
              <a:t>当投掷石头到池塘里时，会在池塘表面产生涟漪，从石头入水的位置向外传播。当带质量物体呈加速度运动时，会在时空产生涟漪，从带质量物体位置向外传播，这时空的涟漪就是引力波。爱因斯坦根据广义相对论于</a:t>
            </a:r>
            <a:r>
              <a:rPr lang="en-US" altLang="zh-CN" sz="1200" b="0" i="0" kern="1200" dirty="0">
                <a:solidFill>
                  <a:schemeClr val="tx1"/>
                </a:solidFill>
                <a:latin typeface="+mn-lt"/>
                <a:ea typeface="+mn-ea"/>
                <a:cs typeface="+mn-cs"/>
              </a:rPr>
              <a:t>1916</a:t>
            </a:r>
            <a:r>
              <a:rPr lang="zh-CN" altLang="en-US" sz="1200" b="0" i="0" kern="1200" dirty="0">
                <a:solidFill>
                  <a:schemeClr val="tx1"/>
                </a:solidFill>
                <a:latin typeface="+mn-lt"/>
                <a:ea typeface="+mn-ea"/>
                <a:cs typeface="+mn-cs"/>
              </a:rPr>
              <a:t>年预言了引力波的存在，</a:t>
            </a:r>
            <a:r>
              <a:rPr lang="en-US" altLang="zh-CN" sz="1200" b="0" i="0" kern="1200" dirty="0">
                <a:solidFill>
                  <a:schemeClr val="tx1"/>
                </a:solidFill>
                <a:latin typeface="+mn-lt"/>
                <a:ea typeface="+mn-ea"/>
                <a:cs typeface="+mn-cs"/>
              </a:rPr>
              <a:t>2016</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2</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11</a:t>
            </a:r>
            <a:r>
              <a:rPr lang="zh-CN" altLang="en-US" sz="1200" b="0" i="0" kern="1200" dirty="0">
                <a:solidFill>
                  <a:schemeClr val="tx1"/>
                </a:solidFill>
                <a:latin typeface="+mn-lt"/>
                <a:ea typeface="+mn-ea"/>
                <a:cs typeface="+mn-cs"/>
              </a:rPr>
              <a:t>日，</a:t>
            </a:r>
            <a:r>
              <a:rPr lang="en-US" altLang="zh-CN" sz="1200" b="0" i="0" kern="1200" dirty="0">
                <a:solidFill>
                  <a:schemeClr val="tx1"/>
                </a:solidFill>
                <a:latin typeface="+mn-lt"/>
                <a:ea typeface="+mn-ea"/>
                <a:cs typeface="+mn-cs"/>
              </a:rPr>
              <a:t>LIGO</a:t>
            </a:r>
            <a:r>
              <a:rPr lang="zh-CN" altLang="en-US" sz="1200" b="0" i="0" kern="1200" dirty="0">
                <a:solidFill>
                  <a:schemeClr val="tx1"/>
                </a:solidFill>
                <a:latin typeface="+mn-lt"/>
                <a:ea typeface="+mn-ea"/>
                <a:cs typeface="+mn-cs"/>
              </a:rPr>
              <a:t>科学团队与处女座干涉仪团队共同宣布，人类于</a:t>
            </a:r>
            <a:r>
              <a:rPr lang="en-US" altLang="zh-CN" sz="1200" b="0" i="0" kern="1200" dirty="0">
                <a:solidFill>
                  <a:schemeClr val="tx1"/>
                </a:solidFill>
                <a:latin typeface="+mn-lt"/>
                <a:ea typeface="+mn-ea"/>
                <a:cs typeface="+mn-cs"/>
              </a:rPr>
              <a:t>2015</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9</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14</a:t>
            </a:r>
            <a:r>
              <a:rPr lang="zh-CN" altLang="en-US" sz="1200" b="0" i="0" kern="1200" dirty="0">
                <a:solidFill>
                  <a:schemeClr val="tx1"/>
                </a:solidFill>
                <a:latin typeface="+mn-lt"/>
                <a:ea typeface="+mn-ea"/>
                <a:cs typeface="+mn-cs"/>
              </a:rPr>
              <a:t>日首次直接探测到引力波。</a:t>
            </a:r>
            <a:endParaRPr lang="zh-CN" altLang="en-US" dirty="0"/>
          </a:p>
        </p:txBody>
      </p:sp>
      <p:sp>
        <p:nvSpPr>
          <p:cNvPr id="4" name="灯片编号占位符 3"/>
          <p:cNvSpPr>
            <a:spLocks noGrp="1"/>
          </p:cNvSpPr>
          <p:nvPr>
            <p:ph type="sldNum" sz="quarter" idx="10"/>
          </p:nvPr>
        </p:nvSpPr>
        <p:spPr/>
        <p:txBody>
          <a:bodyPr/>
          <a:lstStyle/>
          <a:p>
            <a:fld id="{4F0438DF-3FCD-48F8-A49C-424ABE7E3693}" type="slidenum">
              <a:rPr lang="zh-CN" altLang="en-US" smtClean="0"/>
              <a:pPr/>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57</a:t>
            </a:fld>
            <a:endParaRPr lang="en-US"/>
          </a:p>
        </p:txBody>
      </p:sp>
    </p:spTree>
    <p:extLst>
      <p:ext uri="{BB962C8B-B14F-4D97-AF65-F5344CB8AC3E}">
        <p14:creationId xmlns:p14="http://schemas.microsoft.com/office/powerpoint/2010/main" val="223984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a:t>
            </a:fld>
            <a:endParaRPr lang="zh-CN" altLang="en-US"/>
          </a:p>
        </p:txBody>
      </p:sp>
    </p:spTree>
    <p:extLst>
      <p:ext uri="{BB962C8B-B14F-4D97-AF65-F5344CB8AC3E}">
        <p14:creationId xmlns:p14="http://schemas.microsoft.com/office/powerpoint/2010/main" val="1610129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58</a:t>
            </a:fld>
            <a:endParaRPr lang="en-US"/>
          </a:p>
        </p:txBody>
      </p:sp>
    </p:spTree>
    <p:extLst>
      <p:ext uri="{BB962C8B-B14F-4D97-AF65-F5344CB8AC3E}">
        <p14:creationId xmlns:p14="http://schemas.microsoft.com/office/powerpoint/2010/main" val="866433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59</a:t>
            </a:fld>
            <a:endParaRPr lang="en-US"/>
          </a:p>
        </p:txBody>
      </p:sp>
    </p:spTree>
    <p:extLst>
      <p:ext uri="{BB962C8B-B14F-4D97-AF65-F5344CB8AC3E}">
        <p14:creationId xmlns:p14="http://schemas.microsoft.com/office/powerpoint/2010/main" val="4105170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60</a:t>
            </a:fld>
            <a:endParaRPr lang="en-US"/>
          </a:p>
        </p:txBody>
      </p:sp>
    </p:spTree>
    <p:extLst>
      <p:ext uri="{BB962C8B-B14F-4D97-AF65-F5344CB8AC3E}">
        <p14:creationId xmlns:p14="http://schemas.microsoft.com/office/powerpoint/2010/main" val="141373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61</a:t>
            </a:fld>
            <a:endParaRPr lang="en-US"/>
          </a:p>
        </p:txBody>
      </p:sp>
    </p:spTree>
    <p:extLst>
      <p:ext uri="{BB962C8B-B14F-4D97-AF65-F5344CB8AC3E}">
        <p14:creationId xmlns:p14="http://schemas.microsoft.com/office/powerpoint/2010/main" val="295318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62</a:t>
            </a:fld>
            <a:endParaRPr lang="en-US"/>
          </a:p>
        </p:txBody>
      </p:sp>
    </p:spTree>
    <p:extLst>
      <p:ext uri="{BB962C8B-B14F-4D97-AF65-F5344CB8AC3E}">
        <p14:creationId xmlns:p14="http://schemas.microsoft.com/office/powerpoint/2010/main" val="1400323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19C10C9-BD0C-4ADB-B591-349AFFF18A09}" type="slidenum">
              <a:rPr lang="zh-CN" altLang="en-US" smtClean="0"/>
              <a:pPr/>
              <a:t>71</a:t>
            </a:fld>
            <a:endParaRPr lang="zh-CN" altLang="en-US"/>
          </a:p>
        </p:txBody>
      </p:sp>
    </p:spTree>
    <p:extLst>
      <p:ext uri="{BB962C8B-B14F-4D97-AF65-F5344CB8AC3E}">
        <p14:creationId xmlns:p14="http://schemas.microsoft.com/office/powerpoint/2010/main" val="3341406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19C10C9-BD0C-4ADB-B591-349AFFF18A09}" type="slidenum">
              <a:rPr lang="zh-CN" altLang="en-US" smtClean="0"/>
              <a:pPr/>
              <a:t>72</a:t>
            </a:fld>
            <a:endParaRPr lang="zh-CN" altLang="en-US"/>
          </a:p>
        </p:txBody>
      </p:sp>
    </p:spTree>
    <p:extLst>
      <p:ext uri="{BB962C8B-B14F-4D97-AF65-F5344CB8AC3E}">
        <p14:creationId xmlns:p14="http://schemas.microsoft.com/office/powerpoint/2010/main" val="934512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73</a:t>
            </a:fld>
            <a:endParaRPr lang="en-US"/>
          </a:p>
        </p:txBody>
      </p:sp>
    </p:spTree>
    <p:extLst>
      <p:ext uri="{BB962C8B-B14F-4D97-AF65-F5344CB8AC3E}">
        <p14:creationId xmlns:p14="http://schemas.microsoft.com/office/powerpoint/2010/main" val="1318458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74</a:t>
            </a:fld>
            <a:endParaRPr lang="en-US"/>
          </a:p>
        </p:txBody>
      </p:sp>
    </p:spTree>
    <p:extLst>
      <p:ext uri="{BB962C8B-B14F-4D97-AF65-F5344CB8AC3E}">
        <p14:creationId xmlns:p14="http://schemas.microsoft.com/office/powerpoint/2010/main" val="2895402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75</a:t>
            </a:fld>
            <a:endParaRPr lang="en-US"/>
          </a:p>
        </p:txBody>
      </p:sp>
    </p:spTree>
    <p:extLst>
      <p:ext uri="{BB962C8B-B14F-4D97-AF65-F5344CB8AC3E}">
        <p14:creationId xmlns:p14="http://schemas.microsoft.com/office/powerpoint/2010/main" val="222506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98728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pPr/>
              <a:t>5</a:t>
            </a:fld>
            <a:endParaRPr lang="zh-CN" altLang="en-US"/>
          </a:p>
        </p:txBody>
      </p:sp>
    </p:spTree>
    <p:extLst>
      <p:ext uri="{BB962C8B-B14F-4D97-AF65-F5344CB8AC3E}">
        <p14:creationId xmlns:p14="http://schemas.microsoft.com/office/powerpoint/2010/main" val="1931370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pPr/>
              <a:t>7</a:t>
            </a:fld>
            <a:endParaRPr lang="zh-CN" altLang="en-US"/>
          </a:p>
        </p:txBody>
      </p:sp>
    </p:spTree>
    <p:extLst>
      <p:ext uri="{BB962C8B-B14F-4D97-AF65-F5344CB8AC3E}">
        <p14:creationId xmlns:p14="http://schemas.microsoft.com/office/powerpoint/2010/main" val="404866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85B95C0B-73C7-584D-AC6F-A5AFB666972F}" type="slidenum">
              <a:t>12</a:t>
            </a:fld>
            <a:endParaRPr lang="en-CN"/>
          </a:p>
        </p:txBody>
      </p:sp>
    </p:spTree>
    <p:extLst>
      <p:ext uri="{BB962C8B-B14F-4D97-AF65-F5344CB8AC3E}">
        <p14:creationId xmlns:p14="http://schemas.microsoft.com/office/powerpoint/2010/main" val="2093725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945a060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945a060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662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把记录在某种媒体上的信号进行处理，以便抽取出有用信息的过程，它是对信号进行提取、变换、分析、综合等处理过程的统称。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20</a:t>
            </a:fld>
            <a:endParaRPr lang="zh-CN" altLang="en-US"/>
          </a:p>
        </p:txBody>
      </p:sp>
    </p:spTree>
    <p:extLst>
      <p:ext uri="{BB962C8B-B14F-4D97-AF65-F5344CB8AC3E}">
        <p14:creationId xmlns:p14="http://schemas.microsoft.com/office/powerpoint/2010/main" val="386030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课程目标，认识组成电子系统的三个层次的技术：器件（</a:t>
            </a:r>
            <a:r>
              <a:rPr lang="en-US" altLang="zh-CN" dirty="0"/>
              <a:t>Device</a:t>
            </a:r>
            <a:r>
              <a:rPr lang="zh-CN" altLang="en-US" dirty="0"/>
              <a:t>），电路（</a:t>
            </a:r>
            <a:r>
              <a:rPr lang="en-US" altLang="zh-CN" dirty="0"/>
              <a:t>Circuit</a:t>
            </a:r>
            <a:r>
              <a:rPr lang="zh-CN" altLang="en-US" dirty="0"/>
              <a:t>），系统（</a:t>
            </a:r>
            <a:r>
              <a:rPr lang="en-US" altLang="zh-CN" dirty="0"/>
              <a:t>System</a:t>
            </a:r>
            <a:r>
              <a:rPr lang="zh-CN" altLang="en-US" dirty="0"/>
              <a:t>）</a:t>
            </a:r>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21</a:t>
            </a:fld>
            <a:endParaRPr lang="zh-CN" altLang="en-US"/>
          </a:p>
        </p:txBody>
      </p:sp>
    </p:spTree>
    <p:extLst>
      <p:ext uri="{BB962C8B-B14F-4D97-AF65-F5344CB8AC3E}">
        <p14:creationId xmlns:p14="http://schemas.microsoft.com/office/powerpoint/2010/main" val="228974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DBAF93-4277-4A60-95DE-250A9C1AD02F}" type="datetime1">
              <a:rPr lang="zh-CN" altLang="en-US" smtClean="0"/>
              <a:t>2021/9/15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D82193C-85B2-4395-87D8-DE48C415ED7B}" type="datetime1">
              <a:rPr lang="zh-CN" altLang="en-US" smtClean="0"/>
              <a:t>2021/9/15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6D22AA8-7693-4E9C-B0C1-FA7D4A40043B}" type="datetime1">
              <a:rPr lang="zh-CN" altLang="en-US" smtClean="0"/>
              <a:t>2021/9/15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371602"/>
            <a:ext cx="4212686" cy="495300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4706807" y="1371602"/>
            <a:ext cx="4214341" cy="495300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7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74853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5613C60-D29B-4520-A030-4B41C064176F}" type="datetime1">
              <a:rPr lang="zh-CN" altLang="en-US" smtClean="0"/>
              <a:t>2021/9/15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857E087-0365-4132-BC4D-5656CF13DF20}" type="datetime1">
              <a:rPr lang="zh-CN" altLang="en-US" smtClean="0"/>
              <a:t>2021/9/15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02A95B0-EADB-48C7-9CDA-FF19607F7A44}" type="datetime1">
              <a:rPr lang="zh-CN" altLang="en-US" smtClean="0"/>
              <a:t>2021/9/15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0FCB7-9FE2-4AD1-AAA0-A0E49FFAE9DC}" type="datetime1">
              <a:rPr lang="zh-CN" altLang="en-US" smtClean="0"/>
              <a:t>2021/9/15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BF3F75-926F-4BCB-824F-EE5C8DD0D704}" type="datetime1">
              <a:rPr lang="zh-CN" altLang="en-US" smtClean="0"/>
              <a:t>2021/9/15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518C23-FC4B-4B06-A684-8EC44FC71CA6}" type="datetime1">
              <a:rPr lang="zh-CN" altLang="en-US" smtClean="0"/>
              <a:t>2021/9/15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622F49-9902-42F7-BB9F-0E4AF0DFC133}" type="datetime1">
              <a:rPr lang="zh-CN" altLang="en-US" smtClean="0"/>
              <a:t>2021/9/15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DC023AC-AA7D-44D0-9D27-F4E27338EB1B}" type="datetime1">
              <a:rPr lang="zh-CN" altLang="en-US" smtClean="0"/>
              <a:t>2021/9/15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0BF4C-9FF2-4B1B-859F-EC14401A8B6A}" type="datetime1">
              <a:rPr lang="zh-CN" altLang="en-US" smtClean="0"/>
              <a:t>2021/9/15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mailto:wuyw1@shanghaitech.edu.cn" TargetMode="External"/><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mailto:chenyc@shanghaitech.edu.c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python.org/3.7/tutorial/" TargetMode="External"/><Relationship Id="rId7" Type="http://schemas.openxmlformats.org/officeDocument/2006/relationships/hyperlink" Target="http://www.gradescope.com/"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 Id="rId6" Type="http://schemas.openxmlformats.org/officeDocument/2006/relationships/hyperlink" Target="https://docs.python.org/3.7/howto/index.html" TargetMode="External"/><Relationship Id="rId5" Type="http://schemas.openxmlformats.org/officeDocument/2006/relationships/hyperlink" Target="https://docs.python.org/3.7/library/" TargetMode="External"/><Relationship Id="rId4" Type="http://schemas.openxmlformats.org/officeDocument/2006/relationships/hyperlink" Target="https://docs.python.org/3.7/referenc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gaoshh@shanghaitech.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sist.shanghaitech.edu.cn/2020/0707/c7499a53902/page.ht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ok.as/book/2716132/efaeba?regionChanged" TargetMode="External"/><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peninfo.shanghaitech.edu.cn/xswyhxgzdjjy/list.ht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ist.shanghaitech.edu.cn/2018/0502/c2739a24281/page.htm" TargetMode="External"/><Relationship Id="rId2" Type="http://schemas.openxmlformats.org/officeDocument/2006/relationships/hyperlink" Target="mailto:louxin@shanghaitech.edu.c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plot.ly/"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plot.l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uqer.i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daily.zhihu.com/story/483182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hyperlink" Target="https://biopython.or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wpy.github.i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metal.shanghaitech.edu.cn/" TargetMode="External"/><Relationship Id="rId2" Type="http://schemas.openxmlformats.org/officeDocument/2006/relationships/hyperlink" Target="mailto:liangjr@shanghaitech.edu.c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hyperlink" Target="https://repo.anaconda.com/archive/Anaconda3-2018.12-MacOSX-x86_64.pk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www.python.org/download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6.wmf"/><Relationship Id="rId4"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docs.python.org/3/library/functions.html#prin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2.vml"/><Relationship Id="rId5" Type="http://schemas.openxmlformats.org/officeDocument/2006/relationships/image" Target="../media/image70.wmf"/><Relationship Id="rId4" Type="http://schemas.openxmlformats.org/officeDocument/2006/relationships/oleObject" Target="../embeddings/oleObject2.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3.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ocs.python.org/3.7/tutorial/introduction.html" TargetMode="External"/><Relationship Id="rId2" Type="http://schemas.openxmlformats.org/officeDocument/2006/relationships/hyperlink" Target="https://docs.python.org/3.7/tutoria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cloud.tencent.com/developer/article/1754001?from=article.detail.1817699" TargetMode="External"/><Relationship Id="rId2" Type="http://schemas.openxmlformats.org/officeDocument/2006/relationships/hyperlink" Target="https://cloud.tencent.com/developer/article/181769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SI100B Introduction to Information Science and Technology</a:t>
            </a:r>
            <a:br>
              <a:rPr lang="en-US" altLang="zh-CN" dirty="0"/>
            </a:br>
            <a:r>
              <a:rPr lang="en-US" altLang="zh-CN" dirty="0"/>
              <a:t>(</a:t>
            </a:r>
            <a:r>
              <a:rPr lang="en-US" altLang="zh-CN" b="1" dirty="0"/>
              <a:t>Python Programming)</a:t>
            </a:r>
            <a:endParaRPr lang="zh-CN" altLang="en-US" b="1" dirty="0"/>
          </a:p>
        </p:txBody>
      </p:sp>
      <p:sp>
        <p:nvSpPr>
          <p:cNvPr id="4" name="副标题 2"/>
          <p:cNvSpPr>
            <a:spLocks noGrp="1"/>
          </p:cNvSpPr>
          <p:nvPr>
            <p:ph type="subTitle" idx="1"/>
          </p:nvPr>
        </p:nvSpPr>
        <p:spPr>
          <a:xfrm>
            <a:off x="1134122" y="4019288"/>
            <a:ext cx="6858000" cy="1655762"/>
          </a:xfrm>
        </p:spPr>
        <p:txBody>
          <a:bodyPr>
            <a:normAutofit fontScale="85000" lnSpcReduction="10000"/>
          </a:bodyPr>
          <a:lstStyle/>
          <a:p>
            <a:r>
              <a:rPr lang="zh-CN" altLang="en-US" dirty="0"/>
              <a:t>高盛华</a:t>
            </a:r>
            <a:endParaRPr lang="en-US" altLang="zh-CN" dirty="0"/>
          </a:p>
          <a:p>
            <a:r>
              <a:rPr lang="en-US" altLang="zh-CN" dirty="0"/>
              <a:t>School of Information Science and Technology</a:t>
            </a:r>
          </a:p>
          <a:p>
            <a:r>
              <a:rPr lang="en-US" altLang="zh-CN" dirty="0" err="1"/>
              <a:t>ShanghaiTech</a:t>
            </a:r>
            <a:r>
              <a:rPr lang="en-US" altLang="zh-CN" dirty="0"/>
              <a:t> University</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a:t>
            </a:fld>
            <a:endParaRPr lang="zh-CN" altLang="en-US"/>
          </a:p>
        </p:txBody>
      </p:sp>
      <p:pic>
        <p:nvPicPr>
          <p:cNvPr id="6" name="图片 5">
            <a:extLst>
              <a:ext uri="{FF2B5EF4-FFF2-40B4-BE49-F238E27FC236}">
                <a16:creationId xmlns:a16="http://schemas.microsoft.com/office/drawing/2014/main" id="{276510AC-6128-44F0-9551-44547E6F5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
        <p:nvSpPr>
          <p:cNvPr id="3" name="矩形 2">
            <a:extLst>
              <a:ext uri="{FF2B5EF4-FFF2-40B4-BE49-F238E27FC236}">
                <a16:creationId xmlns:a16="http://schemas.microsoft.com/office/drawing/2014/main" id="{79BB881C-C0AB-40F8-9C4E-3CF8C586CF86}"/>
              </a:ext>
            </a:extLst>
          </p:cNvPr>
          <p:cNvSpPr/>
          <p:nvPr/>
        </p:nvSpPr>
        <p:spPr>
          <a:xfrm>
            <a:off x="4493175" y="6385265"/>
            <a:ext cx="4572000" cy="369332"/>
          </a:xfrm>
          <a:prstGeom prst="rect">
            <a:avLst/>
          </a:prstGeom>
        </p:spPr>
        <p:txBody>
          <a:bodyPr>
            <a:spAutoFit/>
          </a:bodyPr>
          <a:lstStyle/>
          <a:p>
            <a:pPr lvl="1"/>
            <a:r>
              <a:rPr lang="en-US" altLang="zh-CN" dirty="0"/>
              <a:t>Slides credited to Prof </a:t>
            </a:r>
            <a:r>
              <a:rPr lang="en-US" altLang="zh-CN" dirty="0" err="1"/>
              <a:t>Haipeng</a:t>
            </a:r>
            <a:r>
              <a:rPr lang="en-US" altLang="zh-CN" dirty="0"/>
              <a:t> Zhang</a:t>
            </a:r>
          </a:p>
        </p:txBody>
      </p:sp>
    </p:spTree>
  </p:cSld>
  <p:clrMapOvr>
    <a:masterClrMapping/>
  </p:clrMapOvr>
  <mc:AlternateContent xmlns:mc="http://schemas.openxmlformats.org/markup-compatibility/2006" xmlns:p14="http://schemas.microsoft.com/office/powerpoint/2010/main">
    <mc:Choice Requires="p14">
      <p:transition spd="slow" p14:dur="2000" advTm="20887"/>
    </mc:Choice>
    <mc:Fallback xmlns="">
      <p:transition spd="slow" advTm="208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ACF52-DAE3-45F0-8227-01DF0A54D0BF}"/>
              </a:ext>
            </a:extLst>
          </p:cNvPr>
          <p:cNvSpPr>
            <a:spLocks noGrp="1"/>
          </p:cNvSpPr>
          <p:nvPr>
            <p:ph type="title"/>
          </p:nvPr>
        </p:nvSpPr>
        <p:spPr/>
        <p:txBody>
          <a:bodyPr/>
          <a:lstStyle/>
          <a:p>
            <a:r>
              <a:rPr lang="zh-CN" altLang="en-US" dirty="0"/>
              <a:t>曹宇涵</a:t>
            </a:r>
          </a:p>
        </p:txBody>
      </p:sp>
      <p:pic>
        <p:nvPicPr>
          <p:cNvPr id="5" name="内容占位符 4">
            <a:extLst>
              <a:ext uri="{FF2B5EF4-FFF2-40B4-BE49-F238E27FC236}">
                <a16:creationId xmlns:a16="http://schemas.microsoft.com/office/drawing/2014/main" id="{93D343C5-1F54-4F7A-B6D2-EE54DA7E4735}"/>
              </a:ext>
            </a:extLst>
          </p:cNvPr>
          <p:cNvPicPr>
            <a:picLocks noGrp="1" noChangeAspect="1"/>
          </p:cNvPicPr>
          <p:nvPr>
            <p:ph sz="half" idx="1"/>
          </p:nvPr>
        </p:nvPicPr>
        <p:blipFill>
          <a:blip r:embed="rId2"/>
          <a:stretch>
            <a:fillRect/>
          </a:stretch>
        </p:blipFill>
        <p:spPr>
          <a:xfrm>
            <a:off x="628650" y="2226469"/>
            <a:ext cx="2691331" cy="3263504"/>
          </a:xfrm>
        </p:spPr>
      </p:pic>
      <p:sp>
        <p:nvSpPr>
          <p:cNvPr id="8" name="内容占位符 7">
            <a:extLst>
              <a:ext uri="{FF2B5EF4-FFF2-40B4-BE49-F238E27FC236}">
                <a16:creationId xmlns:a16="http://schemas.microsoft.com/office/drawing/2014/main" id="{E96825B4-D3CD-478F-AC46-5D16150810ED}"/>
              </a:ext>
            </a:extLst>
          </p:cNvPr>
          <p:cNvSpPr>
            <a:spLocks noGrp="1"/>
          </p:cNvSpPr>
          <p:nvPr>
            <p:ph sz="half" idx="2"/>
          </p:nvPr>
        </p:nvSpPr>
        <p:spPr>
          <a:xfrm>
            <a:off x="3617844" y="2226469"/>
            <a:ext cx="5168348" cy="3263504"/>
          </a:xfrm>
        </p:spPr>
        <p:txBody>
          <a:bodyPr>
            <a:normAutofit fontScale="70000" lnSpcReduction="20000"/>
          </a:bodyPr>
          <a:lstStyle/>
          <a:p>
            <a:r>
              <a:rPr lang="en-US" altLang="zh-CN" dirty="0"/>
              <a:t>20</a:t>
            </a:r>
            <a:r>
              <a:rPr lang="zh-CN" altLang="en-US" dirty="0"/>
              <a:t>级本科生，</a:t>
            </a:r>
            <a:r>
              <a:rPr lang="en-US" altLang="zh-CN" dirty="0"/>
              <a:t>major in CS</a:t>
            </a:r>
          </a:p>
          <a:p>
            <a:r>
              <a:rPr lang="zh-CN" altLang="en-US" dirty="0"/>
              <a:t>在能放的照片里找了一张不那么羞耻的</a:t>
            </a:r>
            <a:endParaRPr lang="en-US" altLang="zh-CN" dirty="0"/>
          </a:p>
          <a:p>
            <a:r>
              <a:rPr lang="zh-CN" altLang="en-US" dirty="0"/>
              <a:t>音乐社现任社长，暂未退休</a:t>
            </a:r>
            <a:endParaRPr lang="en-US" altLang="zh-CN" dirty="0"/>
          </a:p>
          <a:p>
            <a:r>
              <a:rPr lang="zh-CN" altLang="en-US" dirty="0"/>
              <a:t>一个乐器都不会</a:t>
            </a:r>
            <a:endParaRPr lang="en-US" altLang="zh-CN" dirty="0"/>
          </a:p>
          <a:p>
            <a:r>
              <a:rPr lang="zh-CN" altLang="en-US" dirty="0"/>
              <a:t>（应该）吃不胖，截止今日没有打破该</a:t>
            </a:r>
            <a:r>
              <a:rPr lang="en-US" altLang="zh-CN" dirty="0"/>
              <a:t>flag</a:t>
            </a:r>
          </a:p>
          <a:p>
            <a:r>
              <a:rPr lang="en-US" altLang="zh-CN" dirty="0"/>
              <a:t>Unity</a:t>
            </a:r>
            <a:r>
              <a:rPr lang="zh-CN" altLang="en-US" dirty="0"/>
              <a:t>作业整了个恐怖游戏成功吓到助教</a:t>
            </a:r>
            <a:endParaRPr lang="en-US" altLang="zh-CN" dirty="0"/>
          </a:p>
          <a:p>
            <a:r>
              <a:rPr lang="zh-CN" altLang="en-US" dirty="0"/>
              <a:t>除了这句话之外能找到</a:t>
            </a:r>
            <a:r>
              <a:rPr lang="en-US" altLang="zh-CN" dirty="0"/>
              <a:t>SI100B</a:t>
            </a:r>
            <a:r>
              <a:rPr lang="zh-CN" altLang="en-US" dirty="0"/>
              <a:t>相关的内容就是我输了</a:t>
            </a:r>
            <a:endParaRPr lang="en-US" altLang="zh-CN" dirty="0"/>
          </a:p>
          <a:p>
            <a:r>
              <a:rPr lang="en-US" altLang="zh-CN" dirty="0"/>
              <a:t>QQ 861940148</a:t>
            </a:r>
            <a:r>
              <a:rPr lang="zh-CN" altLang="en-US" dirty="0"/>
              <a:t>，微信用的不多</a:t>
            </a:r>
            <a:endParaRPr lang="en-US" altLang="zh-CN" dirty="0"/>
          </a:p>
          <a:p>
            <a:endParaRPr lang="zh-CN" altLang="en-US" dirty="0"/>
          </a:p>
        </p:txBody>
      </p:sp>
    </p:spTree>
    <p:extLst>
      <p:ext uri="{BB962C8B-B14F-4D97-AF65-F5344CB8AC3E}">
        <p14:creationId xmlns:p14="http://schemas.microsoft.com/office/powerpoint/2010/main" val="3101270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5717" t="23390" r="9764" b="13389"/>
          <a:stretch/>
        </p:blipFill>
        <p:spPr>
          <a:xfrm>
            <a:off x="6923762" y="1740336"/>
            <a:ext cx="1756775" cy="1752078"/>
          </a:xfrm>
          <a:prstGeom prst="rect">
            <a:avLst/>
          </a:prstGeom>
        </p:spPr>
      </p:pic>
      <p:sp>
        <p:nvSpPr>
          <p:cNvPr id="5" name="文本框 4"/>
          <p:cNvSpPr txBox="1"/>
          <p:nvPr/>
        </p:nvSpPr>
        <p:spPr>
          <a:xfrm>
            <a:off x="798534" y="1801399"/>
            <a:ext cx="5585043" cy="2862322"/>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基本信息：</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邬一闻</a:t>
            </a:r>
            <a:r>
              <a:rPr lang="en-US" altLang="zh-CN"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hlinkClick r:id="rId3"/>
              </a:rPr>
              <a:t>wuyw1@shanghaitech.edu.cn</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	2019</a:t>
            </a:r>
            <a:r>
              <a:rPr lang="zh-CN" altLang="en-US" dirty="0">
                <a:latin typeface="华文中宋" panose="02010600040101010101" pitchFamily="2" charset="-122"/>
                <a:ea typeface="华文中宋" panose="02010600040101010101" pitchFamily="2" charset="-122"/>
              </a:rPr>
              <a:t>级本科生</a:t>
            </a:r>
            <a:r>
              <a:rPr lang="en-US" altLang="zh-CN" dirty="0">
                <a:latin typeface="华文中宋" panose="02010600040101010101" pitchFamily="2" charset="-122"/>
                <a:ea typeface="华文中宋" panose="02010600040101010101" pitchFamily="2" charset="-122"/>
              </a:rPr>
              <a:t>CS</a:t>
            </a:r>
            <a:r>
              <a:rPr lang="zh-CN" altLang="en-US" dirty="0">
                <a:latin typeface="华文中宋" panose="02010600040101010101" pitchFamily="2" charset="-122"/>
                <a:ea typeface="华文中宋" panose="02010600040101010101" pitchFamily="2" charset="-122"/>
              </a:rPr>
              <a:t>专业</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个人介绍：</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三年编程经验（两年</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熬夜</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三年）</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主要研究风格迁移方向（目前还是菜鸡）</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JRPG</a:t>
            </a:r>
            <a:r>
              <a:rPr lang="zh-CN" altLang="en-US" dirty="0">
                <a:latin typeface="华文中宋" panose="02010600040101010101" pitchFamily="2" charset="-122"/>
                <a:ea typeface="华文中宋" panose="02010600040101010101" pitchFamily="2" charset="-122"/>
              </a:rPr>
              <a:t>玩家、</a:t>
            </a:r>
            <a:r>
              <a:rPr lang="en-US" altLang="zh-CN" dirty="0">
                <a:latin typeface="华文中宋" panose="02010600040101010101" pitchFamily="2" charset="-122"/>
                <a:ea typeface="华文中宋" panose="02010600040101010101" pitchFamily="2" charset="-122"/>
              </a:rPr>
              <a:t>LOL</a:t>
            </a:r>
            <a:r>
              <a:rPr lang="zh-CN" altLang="en-US" dirty="0">
                <a:latin typeface="华文中宋" panose="02010600040101010101" pitchFamily="2" charset="-122"/>
                <a:ea typeface="华文中宋" panose="02010600040101010101" pitchFamily="2" charset="-122"/>
              </a:rPr>
              <a:t>玩家、</a:t>
            </a:r>
            <a:r>
              <a:rPr lang="en-US" altLang="zh-CN" dirty="0" err="1">
                <a:latin typeface="华文中宋" panose="02010600040101010101" pitchFamily="2" charset="-122"/>
                <a:ea typeface="华文中宋" panose="02010600040101010101" pitchFamily="2" charset="-122"/>
              </a:rPr>
              <a:t>yj</a:t>
            </a:r>
            <a:r>
              <a:rPr lang="zh-CN" altLang="en-US" dirty="0">
                <a:latin typeface="华文中宋" panose="02010600040101010101" pitchFamily="2" charset="-122"/>
                <a:ea typeface="华文中宋" panose="02010600040101010101" pitchFamily="2" charset="-122"/>
              </a:rPr>
              <a:t>的利刃、米卫兵</a:t>
            </a:r>
            <a:r>
              <a:rPr lang="en-US" altLang="zh-CN"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671908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A462F-6A57-E94E-88DC-A44EE73E3C23}"/>
              </a:ext>
            </a:extLst>
          </p:cNvPr>
          <p:cNvPicPr>
            <a:picLocks noChangeAspect="1"/>
          </p:cNvPicPr>
          <p:nvPr/>
        </p:nvPicPr>
        <p:blipFill>
          <a:blip r:embed="rId3"/>
          <a:stretch>
            <a:fillRect/>
          </a:stretch>
        </p:blipFill>
        <p:spPr>
          <a:xfrm>
            <a:off x="4458779" y="2043584"/>
            <a:ext cx="1647093" cy="2345860"/>
          </a:xfrm>
          <a:prstGeom prst="rect">
            <a:avLst/>
          </a:prstGeom>
        </p:spPr>
      </p:pic>
      <p:sp>
        <p:nvSpPr>
          <p:cNvPr id="7" name="TextBox 6">
            <a:extLst>
              <a:ext uri="{FF2B5EF4-FFF2-40B4-BE49-F238E27FC236}">
                <a16:creationId xmlns:a16="http://schemas.microsoft.com/office/drawing/2014/main" id="{7EB9A6BD-952A-7349-9284-31EC3276F46F}"/>
              </a:ext>
            </a:extLst>
          </p:cNvPr>
          <p:cNvSpPr txBox="1"/>
          <p:nvPr/>
        </p:nvSpPr>
        <p:spPr>
          <a:xfrm>
            <a:off x="148118" y="1593883"/>
            <a:ext cx="4040635" cy="3970318"/>
          </a:xfrm>
          <a:prstGeom prst="rect">
            <a:avLst/>
          </a:prstGeom>
          <a:noFill/>
        </p:spPr>
        <p:txBody>
          <a:bodyPr wrap="square" rtlCol="0">
            <a:spAutoFit/>
          </a:bodyPr>
          <a:lstStyle/>
          <a:p>
            <a:pPr marL="257175" indent="-257175">
              <a:buFont typeface="Arial" panose="020B0604020202020204" pitchFamily="34" charset="0"/>
              <a:buChar char="•"/>
            </a:pPr>
            <a:r>
              <a:rPr lang="zh-CN" altLang="en-US">
                <a:latin typeface="DengXian" panose="02010600030101010101" pitchFamily="2" charset="-122"/>
                <a:ea typeface="DengXian" panose="02010600030101010101" pitchFamily="2" charset="-122"/>
              </a:rPr>
              <a:t>陈昱聪</a:t>
            </a:r>
            <a:endParaRPr lang="en-US" altLang="zh-CN">
              <a:latin typeface="DengXian" panose="02010600030101010101" pitchFamily="2" charset="-122"/>
              <a:ea typeface="DengXian" panose="02010600030101010101" pitchFamily="2" charset="-122"/>
            </a:endParaRPr>
          </a:p>
          <a:p>
            <a:pPr marL="257175" indent="-257175">
              <a:buFont typeface="Arial" panose="020B0604020202020204" pitchFamily="34" charset="0"/>
              <a:buChar char="•"/>
            </a:pPr>
            <a:endParaRPr lang="en-US" altLang="zh-CN"/>
          </a:p>
          <a:p>
            <a:pPr marL="257175" indent="-257175">
              <a:buFont typeface="Arial" panose="020B0604020202020204" pitchFamily="34" charset="0"/>
              <a:buChar char="•"/>
            </a:pPr>
            <a:r>
              <a:rPr lang="en-US" altLang="zh-CN"/>
              <a:t>2019 undergraduate, SIST</a:t>
            </a:r>
          </a:p>
          <a:p>
            <a:pPr marL="257175" indent="-257175">
              <a:buFont typeface="Arial" panose="020B0604020202020204" pitchFamily="34" charset="0"/>
              <a:buChar char="•"/>
            </a:pPr>
            <a:endParaRPr lang="en-US"/>
          </a:p>
          <a:p>
            <a:pPr marL="257175" indent="-257175">
              <a:buFont typeface="Arial" panose="020B0604020202020204" pitchFamily="34" charset="0"/>
              <a:buChar char="•"/>
            </a:pPr>
            <a:r>
              <a:rPr lang="en-US"/>
              <a:t>Come and find me in SIST 1A-311 ;)</a:t>
            </a:r>
          </a:p>
          <a:p>
            <a:pPr marL="257175" indent="-257175">
              <a:buFont typeface="Arial" panose="020B0604020202020204" pitchFamily="34" charset="0"/>
              <a:buChar char="•"/>
            </a:pPr>
            <a:endParaRPr lang="en-US"/>
          </a:p>
          <a:p>
            <a:pPr marL="257175" indent="-257175">
              <a:buFont typeface="Arial" panose="020B0604020202020204" pitchFamily="34" charset="0"/>
              <a:buChar char="•"/>
            </a:pPr>
            <a:r>
              <a:rPr lang="en-US">
                <a:hlinkClick r:id="rId4"/>
              </a:rPr>
              <a:t>chenyc@shanghaitech.edu.cn</a:t>
            </a:r>
            <a:endParaRPr lang="en-US"/>
          </a:p>
          <a:p>
            <a:pPr marL="257175" indent="-257175">
              <a:buFont typeface="Arial" panose="020B0604020202020204" pitchFamily="34" charset="0"/>
              <a:buChar char="•"/>
            </a:pPr>
            <a:endParaRPr lang="en-US"/>
          </a:p>
          <a:p>
            <a:pPr marL="257175" indent="-257175">
              <a:buFont typeface="Arial" panose="020B0604020202020204" pitchFamily="34" charset="0"/>
              <a:buChar char="•"/>
            </a:pPr>
            <a:r>
              <a:rPr lang="en-US"/>
              <a:t>Ask me about anything if you want! Not just for this course~ </a:t>
            </a:r>
            <a:r>
              <a:rPr lang="el-GR"/>
              <a:t>≡</a:t>
            </a:r>
            <a:r>
              <a:rPr lang="el-GR" sz="1500"/>
              <a:t>ω</a:t>
            </a:r>
            <a:r>
              <a:rPr lang="el-GR"/>
              <a:t>≡</a:t>
            </a:r>
            <a:endParaRPr lang="en-US"/>
          </a:p>
          <a:p>
            <a:pPr marL="257175" indent="-257175">
              <a:buFont typeface="Arial" panose="020B0604020202020204" pitchFamily="34" charset="0"/>
              <a:buChar char="•"/>
            </a:pPr>
            <a:endParaRPr lang="en-US"/>
          </a:p>
          <a:p>
            <a:pPr marL="257175" indent="-257175">
              <a:buFont typeface="Arial" panose="020B0604020202020204" pitchFamily="34" charset="0"/>
              <a:buChar char="•"/>
            </a:pPr>
            <a:r>
              <a:rPr lang="en-US"/>
              <a:t>The first step to become a scientist or an engineer </a:t>
            </a:r>
            <a:r>
              <a:rPr lang="en-US" altLang="zh-CN"/>
              <a:t>—</a:t>
            </a:r>
            <a:r>
              <a:rPr lang="en-US"/>
              <a:t> </a:t>
            </a:r>
            <a:r>
              <a:rPr lang="en-US" b="1" i="1"/>
              <a:t>Enjoy programming</a:t>
            </a:r>
            <a:r>
              <a:rPr lang="en-US"/>
              <a:t>!</a:t>
            </a:r>
          </a:p>
        </p:txBody>
      </p:sp>
      <p:pic>
        <p:nvPicPr>
          <p:cNvPr id="9" name="Picture 8">
            <a:extLst>
              <a:ext uri="{FF2B5EF4-FFF2-40B4-BE49-F238E27FC236}">
                <a16:creationId xmlns:a16="http://schemas.microsoft.com/office/drawing/2014/main" id="{E14861F6-7A5D-1847-9FCA-45970387A8A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192" b="76062" l="9956" r="89956">
                        <a14:foregroundMark x1="21511" y1="29235" x2="46844" y2="64168"/>
                        <a14:foregroundMark x1="53067" y1="36982" x2="56800" y2="60320"/>
                        <a14:foregroundMark x1="56800" y1="60320" x2="64533" y2="68716"/>
                        <a14:foregroundMark x1="49956" y1="38481" x2="30844" y2="35432"/>
                        <a14:foregroundMark x1="30844" y1="35432" x2="32267" y2="36332"/>
                        <a14:foregroundMark x1="49600" y1="38731" x2="49600" y2="45177"/>
                        <a14:foregroundMark x1="49600" y1="42379" x2="49956" y2="54673"/>
                        <a14:foregroundMark x1="47644" y1="21439" x2="63822" y2="22089"/>
                        <a14:foregroundMark x1="49956" y1="21889" x2="56089" y2="17991"/>
                        <a14:foregroundMark x1="44622" y1="32884" x2="59911" y2="32884"/>
                        <a14:foregroundMark x1="66489" y1="29635" x2="78578" y2="22339"/>
                        <a14:foregroundMark x1="78578" y1="22339" x2="81422" y2="62119"/>
                        <a14:foregroundMark x1="81422" y1="62119" x2="72267" y2="70715"/>
                        <a14:foregroundMark x1="72267" y1="70715" x2="32533" y2="74763"/>
                        <a14:foregroundMark x1="32533" y1="74763" x2="50933" y2="72364"/>
                        <a14:foregroundMark x1="50933" y1="72364" x2="70311" y2="73463"/>
                        <a14:foregroundMark x1="72622" y1="73913" x2="79111" y2="64718"/>
                        <a14:foregroundMark x1="79111" y1="64718" x2="79111" y2="64168"/>
                        <a14:foregroundMark x1="23467" y1="35482" x2="23111" y2="60520"/>
                        <a14:foregroundMark x1="21156" y1="32434" x2="16089" y2="42929"/>
                        <a14:foregroundMark x1="16089" y1="42929" x2="16178" y2="50175"/>
                        <a14:foregroundMark x1="16178" y1="46077" x2="18489" y2="66067"/>
                        <a14:foregroundMark x1="18489" y1="66067" x2="31733" y2="72814"/>
                        <a14:foregroundMark x1="31733" y1="72814" x2="33867" y2="73013"/>
                        <a14:foregroundMark x1="15822" y1="61369" x2="17600" y2="71314"/>
                        <a14:foregroundMark x1="17600" y1="71314" x2="29600" y2="73463"/>
                        <a14:foregroundMark x1="15022" y1="68716" x2="27289" y2="74963"/>
                        <a14:foregroundMark x1="66044" y1="63768" x2="82222" y2="67516"/>
                        <a14:foregroundMark x1="82222" y1="67516" x2="77600" y2="70465"/>
                        <a14:foregroundMark x1="80711" y1="66767" x2="71111" y2="75212"/>
                        <a14:foregroundMark x1="71111" y1="75212" x2="38844" y2="74763"/>
                        <a14:foregroundMark x1="15022" y1="33083" x2="27111" y2="25587"/>
                        <a14:foregroundMark x1="27111" y1="25587" x2="42667" y2="25137"/>
                        <a14:foregroundMark x1="28089" y1="25537" x2="20356" y2="31784"/>
                        <a14:foregroundMark x1="18133" y1="33733" x2="17867" y2="23638"/>
                        <a14:foregroundMark x1="17867" y1="23638" x2="36000" y2="23238"/>
                        <a14:foregroundMark x1="36000" y1="23238" x2="36533" y2="23588"/>
                        <a14:foregroundMark x1="15022" y1="26187" x2="25778" y2="21239"/>
                        <a14:foregroundMark x1="16178" y1="25137" x2="20800" y2="21639"/>
                        <a14:foregroundMark x1="20000" y1="20790" x2="17333" y2="23188"/>
                        <a14:foregroundMark x1="15822" y1="23188" x2="19200" y2="21439"/>
                        <a14:foregroundMark x1="15022" y1="23188" x2="19644" y2="20790"/>
                        <a14:foregroundMark x1="14222" y1="23188" x2="20800" y2="20590"/>
                        <a14:foregroundMark x1="19200" y1="19740" x2="18133" y2="23188"/>
                        <a14:foregroundMark x1="16533" y1="22289" x2="16533" y2="22289"/>
                        <a14:foregroundMark x1="16533" y1="22289" x2="16533" y2="27936"/>
                        <a14:foregroundMark x1="13867" y1="70465" x2="23822" y2="74963"/>
                        <a14:foregroundMark x1="16978" y1="71114" x2="20800" y2="74563"/>
                        <a14:foregroundMark x1="17333" y1="73463" x2="15822" y2="76062"/>
                        <a14:foregroundMark x1="33422" y1="41729" x2="34578" y2="41279"/>
                        <a14:foregroundMark x1="36889" y1="40880" x2="37244" y2="44978"/>
                        <a14:foregroundMark x1="38044" y1="39130" x2="57956" y2="41929"/>
                        <a14:foregroundMark x1="57956" y1="41929" x2="41067" y2="50825"/>
                        <a14:foregroundMark x1="41067" y1="50825" x2="42311" y2="60770"/>
                        <a14:foregroundMark x1="42311" y1="60770" x2="33511" y2="69565"/>
                        <a14:foregroundMark x1="33511" y1="69565" x2="49956" y2="63118"/>
                        <a14:foregroundMark x1="49956" y1="63118" x2="48444" y2="66117"/>
                        <a14:foregroundMark x1="38044" y1="44778" x2="47644" y2="44978"/>
                        <a14:foregroundMark x1="64533" y1="40030" x2="61867" y2="44978"/>
                        <a14:foregroundMark x1="81422" y1="69565" x2="83733" y2="72164"/>
                        <a14:foregroundMark x1="82578" y1="73463" x2="82578" y2="75862"/>
                        <a14:foregroundMark x1="82933" y1="74313" x2="85689" y2="75412"/>
                        <a14:foregroundMark x1="79111" y1="24038" x2="84089" y2="19740"/>
                        <a14:foregroundMark x1="83378" y1="21639" x2="85244" y2="19740"/>
                        <a14:foregroundMark x1="13867" y1="20790" x2="15022" y2="20590"/>
                        <a14:foregroundMark x1="12711" y1="19940" x2="12711" y2="19940"/>
                        <a14:foregroundMark x1="13867" y1="20590" x2="13867" y2="20590"/>
                        <a14:foregroundMark x1="14667" y1="20990" x2="14667" y2="20990"/>
                        <a14:foregroundMark x1="15822" y1="23188" x2="22667" y2="25137"/>
                        <a14:foregroundMark x1="41867" y1="17991" x2="59289" y2="18491"/>
                        <a14:foregroundMark x1="59289" y1="18491" x2="63022" y2="25137"/>
                        <a14:foregroundMark x1="44178" y1="17341" x2="47289" y2="15192"/>
                        <a14:backgroundMark x1="5422" y1="23388" x2="8533" y2="68916"/>
                        <a14:backgroundMark x1="91378" y1="23188" x2="93333" y2="50375"/>
                      </a14:backgroundRemoval>
                    </a14:imgEffect>
                  </a14:imgLayer>
                </a14:imgProps>
              </a:ext>
            </a:extLst>
          </a:blip>
          <a:srcRect l="12472" t="13027" r="12041" b="22885"/>
          <a:stretch/>
        </p:blipFill>
        <p:spPr>
          <a:xfrm>
            <a:off x="6896953" y="857251"/>
            <a:ext cx="2247047" cy="3393236"/>
          </a:xfrm>
          <a:prstGeom prst="roundRect">
            <a:avLst>
              <a:gd name="adj" fmla="val 3583"/>
            </a:avLst>
          </a:prstGeom>
        </p:spPr>
      </p:pic>
      <p:sp>
        <p:nvSpPr>
          <p:cNvPr id="10" name="TextBox 9">
            <a:extLst>
              <a:ext uri="{FF2B5EF4-FFF2-40B4-BE49-F238E27FC236}">
                <a16:creationId xmlns:a16="http://schemas.microsoft.com/office/drawing/2014/main" id="{AED95A8D-C530-E84A-9D31-1B1B2E4487CD}"/>
              </a:ext>
            </a:extLst>
          </p:cNvPr>
          <p:cNvSpPr txBox="1"/>
          <p:nvPr/>
        </p:nvSpPr>
        <p:spPr>
          <a:xfrm>
            <a:off x="5812593" y="5507951"/>
            <a:ext cx="1628666" cy="507831"/>
          </a:xfrm>
          <a:prstGeom prst="rect">
            <a:avLst/>
          </a:prstGeom>
          <a:noFill/>
        </p:spPr>
        <p:txBody>
          <a:bodyPr wrap="square" rtlCol="0">
            <a:spAutoFit/>
          </a:bodyPr>
          <a:lstStyle/>
          <a:p>
            <a:r>
              <a:rPr lang="en-CN" sz="1350"/>
              <a:t>When</a:t>
            </a:r>
            <a:r>
              <a:rPr lang="zh-CN" altLang="en-US" sz="1350"/>
              <a:t> </a:t>
            </a:r>
            <a:r>
              <a:rPr lang="en-US" altLang="zh-CN" sz="1350"/>
              <a:t>I</a:t>
            </a:r>
            <a:r>
              <a:rPr lang="zh-CN" altLang="en-US" sz="1350"/>
              <a:t> </a:t>
            </a:r>
            <a:r>
              <a:rPr lang="en-US" altLang="zh-CN" sz="1350"/>
              <a:t>was young…</a:t>
            </a:r>
            <a:endParaRPr lang="en-CN" sz="1350"/>
          </a:p>
        </p:txBody>
      </p:sp>
      <p:cxnSp>
        <p:nvCxnSpPr>
          <p:cNvPr id="15" name="Curved Connector 14">
            <a:extLst>
              <a:ext uri="{FF2B5EF4-FFF2-40B4-BE49-F238E27FC236}">
                <a16:creationId xmlns:a16="http://schemas.microsoft.com/office/drawing/2014/main" id="{B3520F1D-AF27-C147-A4F9-3672FC71B3E0}"/>
              </a:ext>
            </a:extLst>
          </p:cNvPr>
          <p:cNvCxnSpPr>
            <a:cxnSpLocks/>
            <a:stCxn id="10" idx="0"/>
            <a:endCxn id="5" idx="3"/>
          </p:cNvCxnSpPr>
          <p:nvPr/>
        </p:nvCxnSpPr>
        <p:spPr>
          <a:xfrm rot="16200000" flipV="1">
            <a:off x="5220680" y="4101706"/>
            <a:ext cx="2291438" cy="52105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B13901-8F92-4844-AA77-D379FF3BC2FE}"/>
              </a:ext>
            </a:extLst>
          </p:cNvPr>
          <p:cNvSpPr txBox="1"/>
          <p:nvPr/>
        </p:nvSpPr>
        <p:spPr>
          <a:xfrm>
            <a:off x="7032860" y="4860297"/>
            <a:ext cx="1975234" cy="507831"/>
          </a:xfrm>
          <a:prstGeom prst="rect">
            <a:avLst/>
          </a:prstGeom>
          <a:noFill/>
        </p:spPr>
        <p:txBody>
          <a:bodyPr wrap="square" rtlCol="0">
            <a:spAutoFit/>
          </a:bodyPr>
          <a:lstStyle/>
          <a:p>
            <a:r>
              <a:rPr lang="en-US" sz="1350"/>
              <a:t>QQ, for your convenience</a:t>
            </a:r>
          </a:p>
        </p:txBody>
      </p:sp>
      <p:cxnSp>
        <p:nvCxnSpPr>
          <p:cNvPr id="59" name="Straight Arrow Connector 58">
            <a:extLst>
              <a:ext uri="{FF2B5EF4-FFF2-40B4-BE49-F238E27FC236}">
                <a16:creationId xmlns:a16="http://schemas.microsoft.com/office/drawing/2014/main" id="{5CD3361F-9784-3F41-A7E4-6F8E0D7B2BF1}"/>
              </a:ext>
            </a:extLst>
          </p:cNvPr>
          <p:cNvCxnSpPr>
            <a:cxnSpLocks/>
            <a:stCxn id="38" idx="0"/>
            <a:endCxn id="9" idx="2"/>
          </p:cNvCxnSpPr>
          <p:nvPr/>
        </p:nvCxnSpPr>
        <p:spPr>
          <a:xfrm flipV="1">
            <a:off x="8020477" y="4250487"/>
            <a:ext cx="0" cy="60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19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4"/>
          <p:cNvSpPr txBox="1"/>
          <p:nvPr/>
        </p:nvSpPr>
        <p:spPr>
          <a:xfrm>
            <a:off x="3451583" y="1512114"/>
            <a:ext cx="5432406" cy="3664106"/>
          </a:xfrm>
          <a:prstGeom prst="rect">
            <a:avLst/>
          </a:prstGeom>
          <a:noFill/>
          <a:ln>
            <a:noFill/>
          </a:ln>
        </p:spPr>
        <p:txBody>
          <a:bodyPr spcFirstLastPara="1" wrap="square" lIns="91425" tIns="91425" rIns="91425" bIns="91425" anchor="t" anchorCtr="0">
            <a:noAutofit/>
          </a:bodyPr>
          <a:lstStyle/>
          <a:p>
            <a:r>
              <a:rPr lang="en-US" altLang="zh-CN" b="1" dirty="0">
                <a:solidFill>
                  <a:srgbClr val="555555"/>
                </a:solidFill>
                <a:highlight>
                  <a:srgbClr val="FFFFFF"/>
                </a:highlight>
              </a:rPr>
              <a:t>Ziqi Gao </a:t>
            </a:r>
            <a:r>
              <a:rPr lang="zh-CN" altLang="en-US" b="1" dirty="0">
                <a:solidFill>
                  <a:srgbClr val="555555"/>
                </a:solidFill>
                <a:highlight>
                  <a:srgbClr val="FFFFFF"/>
                </a:highlight>
              </a:rPr>
              <a:t>高子淇</a:t>
            </a:r>
            <a:endParaRPr b="1" dirty="0">
              <a:solidFill>
                <a:srgbClr val="555555"/>
              </a:solidFill>
              <a:highlight>
                <a:srgbClr val="FFFFFF"/>
              </a:highlight>
            </a:endParaRPr>
          </a:p>
          <a:p>
            <a:endParaRPr sz="1500" dirty="0">
              <a:solidFill>
                <a:srgbClr val="555555"/>
              </a:solidFill>
              <a:highlight>
                <a:srgbClr val="FFFFFF"/>
              </a:highlight>
            </a:endParaRPr>
          </a:p>
          <a:p>
            <a:r>
              <a:rPr lang="en-US" altLang="zh-CN" sz="1500" b="1" dirty="0">
                <a:solidFill>
                  <a:srgbClr val="555555"/>
                </a:solidFill>
                <a:highlight>
                  <a:srgbClr val="FFFFFF"/>
                </a:highlight>
              </a:rPr>
              <a:t>Research Interest:</a:t>
            </a:r>
          </a:p>
          <a:p>
            <a:pPr marL="257175" indent="-257175">
              <a:buFont typeface="Arial" panose="020B0604020202020204" pitchFamily="34" charset="0"/>
              <a:buChar char="•"/>
            </a:pPr>
            <a:r>
              <a:rPr lang="en-US" sz="1500" dirty="0">
                <a:solidFill>
                  <a:srgbClr val="555555"/>
                </a:solidFill>
                <a:highlight>
                  <a:srgbClr val="FFFFFF"/>
                </a:highlight>
              </a:rPr>
              <a:t>Medical Image Computing</a:t>
            </a:r>
          </a:p>
          <a:p>
            <a:pPr marL="257175" indent="-257175">
              <a:buFont typeface="Arial" panose="020B0604020202020204" pitchFamily="34" charset="0"/>
              <a:buChar char="•"/>
            </a:pPr>
            <a:r>
              <a:rPr lang="en-US" sz="1500" dirty="0">
                <a:solidFill>
                  <a:srgbClr val="555555"/>
                </a:solidFill>
                <a:highlight>
                  <a:srgbClr val="FFFFFF"/>
                </a:highlight>
              </a:rPr>
              <a:t>Computer Vision</a:t>
            </a:r>
          </a:p>
          <a:p>
            <a:pPr marL="257175" indent="-257175">
              <a:buFont typeface="Arial" panose="020B0604020202020204" pitchFamily="34" charset="0"/>
              <a:buChar char="•"/>
            </a:pPr>
            <a:r>
              <a:rPr lang="en-US" sz="1500" dirty="0">
                <a:solidFill>
                  <a:srgbClr val="555555"/>
                </a:solidFill>
                <a:highlight>
                  <a:srgbClr val="FFFFFF"/>
                </a:highlight>
              </a:rPr>
              <a:t>Machine Learning</a:t>
            </a:r>
          </a:p>
          <a:p>
            <a:pPr marL="257175" indent="-257175">
              <a:buFont typeface="Arial" panose="020B0604020202020204" pitchFamily="34" charset="0"/>
              <a:buChar char="•"/>
            </a:pPr>
            <a:endParaRPr lang="en-US" sz="1500" dirty="0">
              <a:solidFill>
                <a:srgbClr val="555555"/>
              </a:solidFill>
              <a:highlight>
                <a:srgbClr val="FFFFFF"/>
              </a:highlight>
            </a:endParaRPr>
          </a:p>
          <a:p>
            <a:r>
              <a:rPr lang="en-US" sz="1500" b="1" dirty="0">
                <a:solidFill>
                  <a:srgbClr val="555555"/>
                </a:solidFill>
                <a:highlight>
                  <a:srgbClr val="FFFFFF"/>
                </a:highlight>
              </a:rPr>
              <a:t>Education &amp; Teaching Background:</a:t>
            </a:r>
          </a:p>
          <a:p>
            <a:pPr marL="257175" indent="-257175">
              <a:buFont typeface="Arial" panose="020B0604020202020204" pitchFamily="34" charset="0"/>
              <a:buChar char="•"/>
            </a:pPr>
            <a:r>
              <a:rPr lang="en-US" sz="1500" dirty="0">
                <a:solidFill>
                  <a:srgbClr val="555555"/>
                </a:solidFill>
                <a:highlight>
                  <a:srgbClr val="FFFFFF"/>
                </a:highlight>
              </a:rPr>
              <a:t>2018-2022: </a:t>
            </a:r>
            <a:r>
              <a:rPr lang="en-US" sz="1500" dirty="0" err="1">
                <a:solidFill>
                  <a:srgbClr val="555555"/>
                </a:solidFill>
                <a:highlight>
                  <a:srgbClr val="FFFFFF"/>
                </a:highlight>
              </a:rPr>
              <a:t>ShanghaiTech</a:t>
            </a:r>
            <a:r>
              <a:rPr lang="en-US" sz="1500" dirty="0">
                <a:solidFill>
                  <a:srgbClr val="555555"/>
                </a:solidFill>
                <a:highlight>
                  <a:srgbClr val="FFFFFF"/>
                </a:highlight>
              </a:rPr>
              <a:t> University, Computer Science, BE.</a:t>
            </a:r>
          </a:p>
          <a:p>
            <a:pPr marL="257175" indent="-257175">
              <a:buFont typeface="Arial" panose="020B0604020202020204" pitchFamily="34" charset="0"/>
              <a:buChar char="•"/>
            </a:pPr>
            <a:r>
              <a:rPr lang="en-US" sz="1500" dirty="0">
                <a:solidFill>
                  <a:srgbClr val="555555"/>
                </a:solidFill>
                <a:highlight>
                  <a:srgbClr val="FFFFFF"/>
                </a:highlight>
              </a:rPr>
              <a:t>TA for SI100B in 19 Spring, 20 Fall, 21 Fall. </a:t>
            </a:r>
          </a:p>
          <a:p>
            <a:pPr marL="257175" indent="-257175">
              <a:buFont typeface="Arial" panose="020B0604020202020204" pitchFamily="34" charset="0"/>
              <a:buChar char="•"/>
            </a:pPr>
            <a:r>
              <a:rPr lang="en-US" sz="1500" dirty="0">
                <a:solidFill>
                  <a:srgbClr val="555555"/>
                </a:solidFill>
                <a:highlight>
                  <a:srgbClr val="FFFFFF"/>
                </a:highlight>
              </a:rPr>
              <a:t>TA for CS240 (Algorithm Design &amp; Analysis) in 21 Spring.</a:t>
            </a:r>
          </a:p>
          <a:p>
            <a:endParaRPr sz="1500" dirty="0">
              <a:solidFill>
                <a:srgbClr val="555555"/>
              </a:solidFill>
              <a:highlight>
                <a:srgbClr val="FFFFFF"/>
              </a:highlight>
            </a:endParaRPr>
          </a:p>
          <a:p>
            <a:r>
              <a:rPr lang="en-US" altLang="zh-CN" sz="1500" b="1" dirty="0">
                <a:solidFill>
                  <a:srgbClr val="555555"/>
                </a:solidFill>
                <a:highlight>
                  <a:srgbClr val="FFFFFF"/>
                </a:highlight>
              </a:rPr>
              <a:t>Location: </a:t>
            </a:r>
            <a:r>
              <a:rPr lang="en-US" altLang="zh-CN" sz="1500" dirty="0">
                <a:solidFill>
                  <a:srgbClr val="555555"/>
                </a:solidFill>
                <a:highlight>
                  <a:srgbClr val="FFFFFF"/>
                </a:highlight>
              </a:rPr>
              <a:t>SIST 2-307</a:t>
            </a:r>
            <a:endParaRPr sz="1500" dirty="0">
              <a:solidFill>
                <a:srgbClr val="555555"/>
              </a:solidFill>
              <a:highlight>
                <a:srgbClr val="FFFFFF"/>
              </a:highlight>
            </a:endParaRPr>
          </a:p>
          <a:p>
            <a:r>
              <a:rPr lang="en-US" altLang="zh-CN" sz="1500" b="1" dirty="0">
                <a:solidFill>
                  <a:srgbClr val="555555"/>
                </a:solidFill>
                <a:highlight>
                  <a:srgbClr val="FFFFFF"/>
                </a:highlight>
              </a:rPr>
              <a:t>Email: </a:t>
            </a:r>
            <a:r>
              <a:rPr lang="en-US" altLang="zh-CN" sz="1500" dirty="0">
                <a:solidFill>
                  <a:srgbClr val="555555"/>
                </a:solidFill>
                <a:highlight>
                  <a:srgbClr val="FFFFFF"/>
                </a:highlight>
              </a:rPr>
              <a:t>gaozq@shanghaitech.edu.cn </a:t>
            </a:r>
            <a:endParaRPr sz="1500" dirty="0">
              <a:solidFill>
                <a:srgbClr val="555555"/>
              </a:solidFill>
              <a:highlight>
                <a:srgbClr val="FFFFFF"/>
              </a:highlight>
            </a:endParaRPr>
          </a:p>
          <a:p>
            <a:r>
              <a:rPr lang="en-US" altLang="zh-CN" sz="1500" b="1" dirty="0">
                <a:solidFill>
                  <a:srgbClr val="555555"/>
                </a:solidFill>
                <a:highlight>
                  <a:srgbClr val="FFFFFF"/>
                </a:highlight>
              </a:rPr>
              <a:t>WeChat: </a:t>
            </a:r>
            <a:r>
              <a:rPr lang="en-US" altLang="zh-CN" sz="1500" dirty="0">
                <a:solidFill>
                  <a:srgbClr val="555555"/>
                </a:solidFill>
              </a:rPr>
              <a:t>Z7GaoGao</a:t>
            </a:r>
          </a:p>
          <a:p>
            <a:endParaRPr lang="en-US" sz="1500" dirty="0">
              <a:solidFill>
                <a:srgbClr val="555555"/>
              </a:solidFill>
              <a:highlight>
                <a:srgbClr val="FFFFFF"/>
              </a:highlight>
            </a:endParaRPr>
          </a:p>
          <a:p>
            <a:endParaRPr lang="en-US" sz="1500" dirty="0">
              <a:solidFill>
                <a:srgbClr val="555555"/>
              </a:solidFill>
              <a:highlight>
                <a:srgbClr val="FFFFFF"/>
              </a:highlight>
            </a:endParaRPr>
          </a:p>
          <a:p>
            <a:endParaRPr sz="2100" dirty="0">
              <a:solidFill>
                <a:srgbClr val="555555"/>
              </a:solidFill>
              <a:highlight>
                <a:srgbClr val="FFFFFF"/>
              </a:highlight>
            </a:endParaRPr>
          </a:p>
        </p:txBody>
      </p:sp>
      <p:pic>
        <p:nvPicPr>
          <p:cNvPr id="3" name="图片 2">
            <a:extLst>
              <a:ext uri="{FF2B5EF4-FFF2-40B4-BE49-F238E27FC236}">
                <a16:creationId xmlns:a16="http://schemas.microsoft.com/office/drawing/2014/main" id="{16E7852D-620D-4322-9EB9-6B0CADD65C97}"/>
              </a:ext>
            </a:extLst>
          </p:cNvPr>
          <p:cNvPicPr>
            <a:picLocks noChangeAspect="1"/>
          </p:cNvPicPr>
          <p:nvPr/>
        </p:nvPicPr>
        <p:blipFill rotWithShape="1">
          <a:blip r:embed="rId3"/>
          <a:srcRect l="4509" t="3616" r="3772" b="2489"/>
          <a:stretch/>
        </p:blipFill>
        <p:spPr>
          <a:xfrm>
            <a:off x="879501" y="1605874"/>
            <a:ext cx="2146396" cy="2710447"/>
          </a:xfrm>
          <a:prstGeom prst="rect">
            <a:avLst/>
          </a:prstGeom>
        </p:spPr>
      </p:pic>
    </p:spTree>
    <p:extLst>
      <p:ext uri="{BB962C8B-B14F-4D97-AF65-F5344CB8AC3E}">
        <p14:creationId xmlns:p14="http://schemas.microsoft.com/office/powerpoint/2010/main" val="331214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828" y="1"/>
            <a:ext cx="9151658" cy="6858000"/>
          </a:xfrm>
          <a:prstGeom prst="rect">
            <a:avLst/>
          </a:prstGeom>
        </p:spPr>
      </p:pic>
    </p:spTree>
    <p:extLst>
      <p:ext uri="{BB962C8B-B14F-4D97-AF65-F5344CB8AC3E}">
        <p14:creationId xmlns:p14="http://schemas.microsoft.com/office/powerpoint/2010/main" val="1162931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86A30-709B-4751-8772-D2F4F9AD569B}"/>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3FB48F48-4FCA-4590-A0EB-825688B9D4B2}"/>
              </a:ext>
            </a:extLst>
          </p:cNvPr>
          <p:cNvSpPr>
            <a:spLocks noGrp="1"/>
          </p:cNvSpPr>
          <p:nvPr>
            <p:ph type="subTitle" idx="1"/>
          </p:nvPr>
        </p:nvSpPr>
        <p:spPr/>
        <p:txBody>
          <a:bodyPr/>
          <a:lstStyle/>
          <a:p>
            <a:endParaRPr lang="zh-CN" altLang="en-US"/>
          </a:p>
        </p:txBody>
      </p:sp>
      <p:pic>
        <p:nvPicPr>
          <p:cNvPr id="5" name="图片 4">
            <a:extLst>
              <a:ext uri="{FF2B5EF4-FFF2-40B4-BE49-F238E27FC236}">
                <a16:creationId xmlns:a16="http://schemas.microsoft.com/office/drawing/2014/main" id="{F29B2DEF-3ABD-440C-BC53-A46FF4CE7334}"/>
              </a:ext>
            </a:extLst>
          </p:cNvPr>
          <p:cNvPicPr>
            <a:picLocks noChangeAspect="1"/>
          </p:cNvPicPr>
          <p:nvPr/>
        </p:nvPicPr>
        <p:blipFill rotWithShape="1">
          <a:blip r:embed="rId2">
            <a:extLst>
              <a:ext uri="{28A0092B-C50C-407E-A947-70E740481C1C}">
                <a14:useLocalDpi xmlns:a14="http://schemas.microsoft.com/office/drawing/2010/main" val="0"/>
              </a:ext>
            </a:extLst>
          </a:blip>
          <a:srcRect l="1153" t="11533" r="11334" b="3212"/>
          <a:stretch/>
        </p:blipFill>
        <p:spPr>
          <a:xfrm>
            <a:off x="0" y="857251"/>
            <a:ext cx="9144000" cy="5143500"/>
          </a:xfrm>
          <a:prstGeom prst="rect">
            <a:avLst/>
          </a:prstGeom>
        </p:spPr>
      </p:pic>
      <p:sp>
        <p:nvSpPr>
          <p:cNvPr id="6" name="文本框 5">
            <a:extLst>
              <a:ext uri="{FF2B5EF4-FFF2-40B4-BE49-F238E27FC236}">
                <a16:creationId xmlns:a16="http://schemas.microsoft.com/office/drawing/2014/main" id="{FAE8EA67-87A8-4BED-8227-315DB04E10B3}"/>
              </a:ext>
            </a:extLst>
          </p:cNvPr>
          <p:cNvSpPr txBox="1"/>
          <p:nvPr/>
        </p:nvSpPr>
        <p:spPr>
          <a:xfrm>
            <a:off x="6301408" y="1433719"/>
            <a:ext cx="2842592" cy="2308324"/>
          </a:xfrm>
          <a:prstGeom prst="rect">
            <a:avLst/>
          </a:prstGeom>
          <a:noFill/>
        </p:spPr>
        <p:txBody>
          <a:bodyPr wrap="square" rtlCol="0">
            <a:spAutoFit/>
          </a:bodyPr>
          <a:lstStyle/>
          <a:p>
            <a:r>
              <a:rPr lang="en-US" altLang="zh-CN" sz="2400" dirty="0">
                <a:solidFill>
                  <a:schemeClr val="bg1"/>
                </a:solidFill>
                <a:latin typeface="Adobe Devanagari" panose="02040503050201020203" pitchFamily="18" charset="0"/>
                <a:cs typeface="Adobe Devanagari" panose="02040503050201020203" pitchFamily="18" charset="0"/>
              </a:rPr>
              <a:t>Project Part TA</a:t>
            </a:r>
          </a:p>
          <a:p>
            <a:r>
              <a:rPr lang="en-US" altLang="zh-CN" sz="2400" dirty="0">
                <a:solidFill>
                  <a:schemeClr val="bg1"/>
                </a:solidFill>
                <a:latin typeface="Adobe Devanagari" panose="02040503050201020203" pitchFamily="18" charset="0"/>
                <a:cs typeface="Adobe Devanagari" panose="02040503050201020203" pitchFamily="18" charset="0"/>
              </a:rPr>
              <a:t>Mail: </a:t>
            </a:r>
            <a:r>
              <a:rPr lang="en-US" altLang="zh-CN" sz="2400" dirty="0" err="1">
                <a:solidFill>
                  <a:schemeClr val="bg1"/>
                </a:solidFill>
                <a:latin typeface="Adobe Devanagari" panose="02040503050201020203" pitchFamily="18" charset="0"/>
                <a:cs typeface="Adobe Devanagari" panose="02040503050201020203" pitchFamily="18" charset="0"/>
              </a:rPr>
              <a:t>liuzx</a:t>
            </a:r>
            <a:r>
              <a:rPr lang="en-US" altLang="zh-CN" sz="2400" dirty="0">
                <a:solidFill>
                  <a:schemeClr val="bg1"/>
                </a:solidFill>
                <a:latin typeface="Adobe Devanagari" panose="02040503050201020203" pitchFamily="18" charset="0"/>
                <a:cs typeface="Adobe Devanagari" panose="02040503050201020203" pitchFamily="18" charset="0"/>
              </a:rPr>
              <a:t>@..</a:t>
            </a:r>
          </a:p>
          <a:p>
            <a:r>
              <a:rPr lang="en-US" altLang="zh-CN" sz="2400" dirty="0">
                <a:solidFill>
                  <a:schemeClr val="bg1"/>
                </a:solidFill>
                <a:latin typeface="Adobe Devanagari" panose="02040503050201020203" pitchFamily="18" charset="0"/>
                <a:cs typeface="Adobe Devanagari" panose="02040503050201020203" pitchFamily="18" charset="0"/>
              </a:rPr>
              <a:t>QQ: 1127312162</a:t>
            </a:r>
          </a:p>
          <a:p>
            <a:endParaRPr lang="en-US" altLang="zh-CN" sz="2400" dirty="0">
              <a:solidFill>
                <a:schemeClr val="bg1"/>
              </a:solidFill>
              <a:latin typeface="Adobe Devanagari" panose="02040503050201020203" pitchFamily="18" charset="0"/>
              <a:cs typeface="Adobe Devanagari" panose="02040503050201020203" pitchFamily="18" charset="0"/>
            </a:endParaRPr>
          </a:p>
          <a:p>
            <a:r>
              <a:rPr lang="en-US" altLang="zh-CN" sz="2400">
                <a:solidFill>
                  <a:schemeClr val="bg1"/>
                </a:solidFill>
                <a:latin typeface="Adobe Devanagari" panose="02040503050201020203" pitchFamily="18" charset="0"/>
                <a:cs typeface="Adobe Devanagari" panose="02040503050201020203" pitchFamily="18" charset="0"/>
              </a:rPr>
              <a:t>Very friendly!</a:t>
            </a:r>
            <a:endParaRPr lang="en-US" altLang="zh-CN" sz="2400" dirty="0">
              <a:solidFill>
                <a:schemeClr val="bg1"/>
              </a:solidFill>
              <a:latin typeface="Adobe Devanagari" panose="02040503050201020203" pitchFamily="18" charset="0"/>
              <a:cs typeface="Adobe Devanagari" panose="02040503050201020203" pitchFamily="18" charset="0"/>
            </a:endParaRPr>
          </a:p>
          <a:p>
            <a:endParaRPr lang="zh-CN" altLang="en-US" sz="2400" dirty="0">
              <a:solidFill>
                <a:schemeClr val="bg1"/>
              </a:solidFill>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20047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CFF693-C2C5-4A40-9181-3CC98CEB1408}"/>
              </a:ext>
            </a:extLst>
          </p:cNvPr>
          <p:cNvSpPr>
            <a:spLocks noGrp="1"/>
          </p:cNvSpPr>
          <p:nvPr>
            <p:ph idx="1"/>
          </p:nvPr>
        </p:nvSpPr>
        <p:spPr>
          <a:xfrm>
            <a:off x="871999" y="2195666"/>
            <a:ext cx="3242801" cy="1902542"/>
          </a:xfrm>
        </p:spPr>
        <p:txBody>
          <a:bodyPr>
            <a:normAutofit fontScale="85000" lnSpcReduction="10000"/>
          </a:bodyPr>
          <a:lstStyle/>
          <a:p>
            <a:r>
              <a:rPr kumimoji="1" lang="en-US" altLang="zh-CN" dirty="0"/>
              <a:t>Name: </a:t>
            </a:r>
            <a:r>
              <a:rPr kumimoji="1" lang="en-US" altLang="zh-CN" dirty="0" err="1"/>
              <a:t>Xinhang</a:t>
            </a:r>
            <a:r>
              <a:rPr kumimoji="1" lang="en-US" altLang="zh-CN" dirty="0"/>
              <a:t> Liu</a:t>
            </a:r>
          </a:p>
          <a:p>
            <a:r>
              <a:rPr kumimoji="1" lang="en-US" altLang="zh-CN" dirty="0"/>
              <a:t>Grade: 2018</a:t>
            </a:r>
          </a:p>
          <a:p>
            <a:r>
              <a:rPr kumimoji="1" lang="en-US" altLang="zh-CN" dirty="0"/>
              <a:t>Hobby: Basketball</a:t>
            </a:r>
            <a:endParaRPr kumimoji="1" lang="zh-CN" altLang="en-US" dirty="0"/>
          </a:p>
        </p:txBody>
      </p:sp>
      <p:pic>
        <p:nvPicPr>
          <p:cNvPr id="5" name="图片 4" descr="微笑的女人&#10;&#10;描述已自动生成">
            <a:extLst>
              <a:ext uri="{FF2B5EF4-FFF2-40B4-BE49-F238E27FC236}">
                <a16:creationId xmlns:a16="http://schemas.microsoft.com/office/drawing/2014/main" id="{0AF3519E-57E2-3646-A668-0BAB4DAF3675}"/>
              </a:ext>
            </a:extLst>
          </p:cNvPr>
          <p:cNvPicPr>
            <a:picLocks noChangeAspect="1"/>
          </p:cNvPicPr>
          <p:nvPr/>
        </p:nvPicPr>
        <p:blipFill>
          <a:blip r:embed="rId2"/>
          <a:stretch>
            <a:fillRect/>
          </a:stretch>
        </p:blipFill>
        <p:spPr>
          <a:xfrm>
            <a:off x="4911980" y="1728499"/>
            <a:ext cx="4112189" cy="3084142"/>
          </a:xfrm>
          <a:prstGeom prst="rect">
            <a:avLst/>
          </a:prstGeom>
        </p:spPr>
      </p:pic>
      <p:sp>
        <p:nvSpPr>
          <p:cNvPr id="2" name="矩形 1">
            <a:extLst>
              <a:ext uri="{FF2B5EF4-FFF2-40B4-BE49-F238E27FC236}">
                <a16:creationId xmlns:a16="http://schemas.microsoft.com/office/drawing/2014/main" id="{5A9FAEEE-DD3E-4FA0-9490-67FC8A5DE4B2}"/>
              </a:ext>
            </a:extLst>
          </p:cNvPr>
          <p:cNvSpPr/>
          <p:nvPr/>
        </p:nvSpPr>
        <p:spPr>
          <a:xfrm>
            <a:off x="827584" y="3759654"/>
            <a:ext cx="3728970" cy="400110"/>
          </a:xfrm>
          <a:prstGeom prst="rect">
            <a:avLst/>
          </a:prstGeom>
        </p:spPr>
        <p:txBody>
          <a:bodyPr wrap="none">
            <a:spAutoFit/>
          </a:bodyPr>
          <a:lstStyle/>
          <a:p>
            <a:pPr lvl="1"/>
            <a:r>
              <a:rPr lang="en-US" altLang="zh-CN" sz="2000" b="1" dirty="0"/>
              <a:t>liuxh2@shanghaitech.edu.cn</a:t>
            </a:r>
          </a:p>
        </p:txBody>
      </p:sp>
    </p:spTree>
    <p:extLst>
      <p:ext uri="{BB962C8B-B14F-4D97-AF65-F5344CB8AC3E}">
        <p14:creationId xmlns:p14="http://schemas.microsoft.com/office/powerpoint/2010/main" val="191292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2383"/>
            <a:ext cx="9144000" cy="6862766"/>
          </a:xfrm>
          <a:prstGeom prst="rect">
            <a:avLst/>
          </a:prstGeom>
        </p:spPr>
      </p:pic>
    </p:spTree>
    <p:extLst>
      <p:ext uri="{BB962C8B-B14F-4D97-AF65-F5344CB8AC3E}">
        <p14:creationId xmlns:p14="http://schemas.microsoft.com/office/powerpoint/2010/main" val="428903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SI100B</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24 lectures on </a:t>
            </a:r>
            <a:r>
              <a:rPr lang="en-US" altLang="zh-CN" dirty="0" err="1"/>
              <a:t>Wed&amp;Fri</a:t>
            </a:r>
            <a:r>
              <a:rPr lang="en-US" altLang="zh-CN" dirty="0"/>
              <a:t>, for the first 12 weeks</a:t>
            </a:r>
          </a:p>
          <a:p>
            <a:pPr lvl="1"/>
            <a:r>
              <a:rPr lang="en-US" altLang="zh-CN" b="1" dirty="0"/>
              <a:t>1. Python programming (PP)</a:t>
            </a:r>
            <a:r>
              <a:rPr lang="en-US" altLang="zh-CN" dirty="0"/>
              <a:t>, 8 lectures, </a:t>
            </a:r>
            <a:r>
              <a:rPr lang="en-US" altLang="zh-CN" b="1" dirty="0"/>
              <a:t>20%</a:t>
            </a:r>
            <a:r>
              <a:rPr lang="en-US" altLang="zh-CN" dirty="0"/>
              <a:t> of the total score</a:t>
            </a:r>
          </a:p>
          <a:p>
            <a:pPr lvl="1"/>
            <a:r>
              <a:rPr lang="en-US" altLang="zh-CN" b="1" dirty="0"/>
              <a:t>2. Signal processing (SP)</a:t>
            </a:r>
            <a:r>
              <a:rPr lang="en-US" altLang="zh-CN" dirty="0"/>
              <a:t>, 8 lectures, </a:t>
            </a:r>
            <a:r>
              <a:rPr lang="en-US" altLang="zh-CN" b="1" dirty="0"/>
              <a:t>20%</a:t>
            </a:r>
            <a:r>
              <a:rPr lang="en-US" altLang="zh-CN" dirty="0"/>
              <a:t>,</a:t>
            </a:r>
          </a:p>
          <a:p>
            <a:pPr lvl="1"/>
            <a:r>
              <a:rPr lang="en-US" altLang="zh-CN" b="1" dirty="0"/>
              <a:t>3. Electrical and electronic technologies (EE)</a:t>
            </a:r>
            <a:r>
              <a:rPr lang="en-US" altLang="zh-CN" dirty="0"/>
              <a:t>, 8 lectures, </a:t>
            </a:r>
            <a:r>
              <a:rPr lang="en-US" altLang="zh-CN" b="1" dirty="0"/>
              <a:t>20%</a:t>
            </a:r>
          </a:p>
          <a:p>
            <a:r>
              <a:rPr lang="en-US" altLang="zh-CN" dirty="0"/>
              <a:t>Project (PJ) during the last 4 weeks </a:t>
            </a:r>
          </a:p>
          <a:p>
            <a:pPr lvl="1"/>
            <a:r>
              <a:rPr lang="en-US" altLang="zh-CN" dirty="0"/>
              <a:t>Choose 1 from 5 projects, each one with a different focus: programming, signal processing, electronics</a:t>
            </a:r>
          </a:p>
          <a:p>
            <a:pPr lvl="1"/>
            <a:r>
              <a:rPr lang="en-US" altLang="zh-CN" b="1" dirty="0"/>
              <a:t>40%</a:t>
            </a:r>
            <a:r>
              <a:rPr lang="en-US" altLang="zh-CN" dirty="0"/>
              <a:t>, details to be announced later in the semester</a:t>
            </a:r>
          </a:p>
          <a:p>
            <a:r>
              <a:rPr lang="en-US" altLang="zh-CN" dirty="0"/>
              <a:t>Miscellaneous</a:t>
            </a:r>
          </a:p>
          <a:p>
            <a:pPr lvl="1"/>
            <a:r>
              <a:rPr lang="en-US" altLang="zh-CN" dirty="0"/>
              <a:t>For PP, SP, EE, and PJ, each may include bonus scores up to 10% of the score for the corresponding part. </a:t>
            </a:r>
            <a:r>
              <a:rPr lang="en-US" altLang="zh-CN" dirty="0" err="1"/>
              <a:t>E.g</a:t>
            </a:r>
            <a:r>
              <a:rPr lang="en-US" altLang="zh-CN" dirty="0"/>
              <a:t> PP may take up to 22% of the total score</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 Programming</a:t>
            </a:r>
            <a:endParaRPr lang="zh-CN" altLang="en-US" dirty="0"/>
          </a:p>
        </p:txBody>
      </p:sp>
      <p:sp>
        <p:nvSpPr>
          <p:cNvPr id="3" name="内容占位符 2"/>
          <p:cNvSpPr>
            <a:spLocks noGrp="1"/>
          </p:cNvSpPr>
          <p:nvPr>
            <p:ph idx="1"/>
          </p:nvPr>
        </p:nvSpPr>
        <p:spPr>
          <a:xfrm>
            <a:off x="335741" y="1441157"/>
            <a:ext cx="8472518" cy="5121275"/>
          </a:xfrm>
        </p:spPr>
        <p:txBody>
          <a:bodyPr>
            <a:normAutofit fontScale="70000" lnSpcReduction="20000"/>
          </a:bodyPr>
          <a:lstStyle/>
          <a:p>
            <a:r>
              <a:rPr lang="en-US" altLang="zh-CN" dirty="0"/>
              <a:t>Goals</a:t>
            </a:r>
          </a:p>
          <a:p>
            <a:pPr lvl="1"/>
            <a:r>
              <a:rPr lang="en-US" dirty="0"/>
              <a:t>Learn Python as a computational and engineering tool.</a:t>
            </a:r>
          </a:p>
          <a:p>
            <a:pPr lvl="1"/>
            <a:r>
              <a:rPr lang="en-US" dirty="0"/>
              <a:t>Be successful in science, engineering, business, and other professions.</a:t>
            </a:r>
          </a:p>
          <a:p>
            <a:r>
              <a:rPr lang="en-US" altLang="zh-CN" dirty="0"/>
              <a:t>Reference: </a:t>
            </a:r>
            <a:r>
              <a:rPr lang="en-US" altLang="zh-CN" dirty="0">
                <a:hlinkClick r:id="rId2"/>
              </a:rPr>
              <a:t>www.python.org</a:t>
            </a:r>
            <a:r>
              <a:rPr lang="en-US" altLang="zh-CN" dirty="0"/>
              <a:t>, </a:t>
            </a:r>
            <a:r>
              <a:rPr lang="en-US" altLang="zh-CN" b="1" dirty="0"/>
              <a:t>Python 3.7</a:t>
            </a:r>
            <a:endParaRPr lang="en-US" b="1" dirty="0"/>
          </a:p>
          <a:p>
            <a:pPr marL="685699" lvl="1" indent="-385763"/>
            <a:r>
              <a:rPr lang="en-US" sz="3200" dirty="0">
                <a:hlinkClick r:id="rId3"/>
              </a:rPr>
              <a:t>The Python Tutorial</a:t>
            </a:r>
            <a:endParaRPr lang="en-US" sz="3200" dirty="0"/>
          </a:p>
          <a:p>
            <a:pPr marL="685699" lvl="1" indent="-385763"/>
            <a:r>
              <a:rPr lang="en-US" sz="3200" dirty="0">
                <a:hlinkClick r:id="rId4"/>
              </a:rPr>
              <a:t>The Python Language Reference</a:t>
            </a:r>
            <a:r>
              <a:rPr lang="en-US" sz="3200" dirty="0"/>
              <a:t>, </a:t>
            </a:r>
            <a:r>
              <a:rPr lang="en-US" b="1" dirty="0"/>
              <a:t>core</a:t>
            </a:r>
            <a:r>
              <a:rPr lang="en-US" dirty="0"/>
              <a:t> syntax and semantics</a:t>
            </a:r>
            <a:endParaRPr lang="en-US" sz="3200" dirty="0"/>
          </a:p>
          <a:p>
            <a:pPr marL="685699" lvl="1" indent="-385763"/>
            <a:r>
              <a:rPr lang="en-US" sz="3200" dirty="0">
                <a:hlinkClick r:id="rId5"/>
              </a:rPr>
              <a:t>The Python Standard Library</a:t>
            </a:r>
            <a:r>
              <a:rPr lang="en-US" sz="3200" dirty="0"/>
              <a:t>, </a:t>
            </a:r>
            <a:r>
              <a:rPr lang="en-US" b="1" dirty="0"/>
              <a:t>exact</a:t>
            </a:r>
            <a:r>
              <a:rPr lang="en-US" dirty="0"/>
              <a:t> syntax and semantics</a:t>
            </a:r>
            <a:endParaRPr lang="en-US" sz="3200" dirty="0"/>
          </a:p>
          <a:p>
            <a:pPr marL="685699" lvl="1" indent="-385763"/>
            <a:r>
              <a:rPr lang="en-US" sz="3200" dirty="0">
                <a:hlinkClick r:id="rId6"/>
              </a:rPr>
              <a:t>The Python HOWTOs</a:t>
            </a:r>
            <a:r>
              <a:rPr lang="en-US" sz="3200" dirty="0"/>
              <a:t>, guide for specific tasks</a:t>
            </a:r>
          </a:p>
          <a:p>
            <a:pPr marL="685699" lvl="1" indent="-385763"/>
            <a:r>
              <a:rPr lang="en-US" altLang="zh-CN" i="1" dirty="0"/>
              <a:t>Learning Python </a:t>
            </a:r>
            <a:r>
              <a:rPr lang="en-US" altLang="zh-CN" sz="2900" dirty="0"/>
              <a:t>(《Python</a:t>
            </a:r>
            <a:r>
              <a:rPr lang="zh-CN" altLang="en-US" sz="2900" dirty="0"/>
              <a:t>学习手册</a:t>
            </a:r>
            <a:r>
              <a:rPr lang="en-US" altLang="zh-CN" sz="2900" dirty="0"/>
              <a:t>》),</a:t>
            </a:r>
            <a:r>
              <a:rPr lang="en-US" altLang="zh-CN" i="1" dirty="0"/>
              <a:t> 5th Edition, </a:t>
            </a:r>
            <a:r>
              <a:rPr lang="en-US" altLang="zh-CN" sz="3200" dirty="0"/>
              <a:t>Mark Lutz</a:t>
            </a:r>
            <a:endParaRPr lang="en-US" sz="3200" dirty="0"/>
          </a:p>
          <a:p>
            <a:r>
              <a:rPr lang="en-US" dirty="0"/>
              <a:t>Slides, discussions, assignments, announcements on Piazza:</a:t>
            </a:r>
          </a:p>
          <a:p>
            <a:pPr lvl="1"/>
            <a:r>
              <a:rPr lang="en-US" dirty="0"/>
              <a:t>Register using your real Chinese names and </a:t>
            </a:r>
            <a:r>
              <a:rPr lang="en-US" dirty="0" err="1"/>
              <a:t>ShanghaiTech</a:t>
            </a:r>
            <a:r>
              <a:rPr lang="en-US" dirty="0"/>
              <a:t> emails.</a:t>
            </a:r>
          </a:p>
          <a:p>
            <a:pPr lvl="1"/>
            <a:r>
              <a:rPr lang="en-US" altLang="zh-CN" dirty="0">
                <a:solidFill>
                  <a:srgbClr val="FF0000"/>
                </a:solidFill>
              </a:rPr>
              <a:t>Check Piazza and email daily.</a:t>
            </a:r>
            <a:r>
              <a:rPr lang="zh-CN" altLang="en-US" dirty="0">
                <a:solidFill>
                  <a:srgbClr val="FF0000"/>
                </a:solidFill>
              </a:rPr>
              <a:t> </a:t>
            </a:r>
            <a:r>
              <a:rPr lang="en-US" altLang="zh-CN" dirty="0">
                <a:solidFill>
                  <a:srgbClr val="FF0000"/>
                </a:solidFill>
              </a:rPr>
              <a:t>Don’t miss out important messages.</a:t>
            </a:r>
            <a:endParaRPr lang="en-US" dirty="0"/>
          </a:p>
          <a:p>
            <a:r>
              <a:rPr lang="en-US" altLang="zh-CN" dirty="0" err="1"/>
              <a:t>Gradescope</a:t>
            </a:r>
            <a:r>
              <a:rPr lang="en-US" altLang="zh-CN" dirty="0"/>
              <a:t>: </a:t>
            </a:r>
            <a:r>
              <a:rPr lang="en-US" altLang="zh-CN" dirty="0">
                <a:hlinkClick r:id="rId7"/>
              </a:rPr>
              <a:t>www.gradescope.com</a:t>
            </a:r>
            <a:r>
              <a:rPr lang="en-US" altLang="zh-CN" dirty="0"/>
              <a:t> </a:t>
            </a:r>
          </a:p>
          <a:p>
            <a:r>
              <a:rPr lang="en-US" altLang="zh-CN" dirty="0"/>
              <a:t>for submitting some </a:t>
            </a:r>
            <a:r>
              <a:rPr lang="en-US" altLang="zh-CN" dirty="0" err="1"/>
              <a:t>paper&amp;pen</a:t>
            </a:r>
            <a:r>
              <a:rPr lang="en-US" altLang="zh-CN" dirty="0"/>
              <a:t> (non-programming) assignments and we will publish your scores on it.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Instructor for programming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Instructor: </a:t>
            </a:r>
            <a:r>
              <a:rPr lang="en-US" altLang="zh-CN" dirty="0" err="1"/>
              <a:t>Shenghua</a:t>
            </a:r>
            <a:r>
              <a:rPr lang="en-US" altLang="zh-CN" dirty="0"/>
              <a:t> Gao</a:t>
            </a:r>
          </a:p>
          <a:p>
            <a:r>
              <a:rPr lang="en-US" altLang="zh-CN" dirty="0"/>
              <a:t>Research</a:t>
            </a:r>
          </a:p>
          <a:p>
            <a:pPr lvl="1"/>
            <a:r>
              <a:rPr lang="en-US" altLang="zh-CN" dirty="0"/>
              <a:t>Computer Vision</a:t>
            </a:r>
          </a:p>
          <a:p>
            <a:pPr lvl="1"/>
            <a:r>
              <a:rPr lang="en-US" altLang="zh-CN" dirty="0"/>
              <a:t>Machine Learning</a:t>
            </a:r>
          </a:p>
          <a:p>
            <a:pPr lvl="1"/>
            <a:endParaRPr lang="en-US" altLang="zh-CN" dirty="0"/>
          </a:p>
          <a:p>
            <a:pPr lvl="1">
              <a:lnSpc>
                <a:spcPct val="125000"/>
              </a:lnSpc>
              <a:spcBef>
                <a:spcPct val="0"/>
              </a:spcBef>
              <a:buNone/>
              <a:defRPr/>
            </a:pPr>
            <a:r>
              <a:rPr lang="en-US" altLang="zh-CN" dirty="0"/>
              <a:t>Office: Room 1A-304.C, SIST Building 1</a:t>
            </a:r>
          </a:p>
          <a:p>
            <a:pPr lvl="1">
              <a:lnSpc>
                <a:spcPct val="125000"/>
              </a:lnSpc>
              <a:spcBef>
                <a:spcPct val="0"/>
              </a:spcBef>
              <a:buNone/>
              <a:defRPr/>
            </a:pPr>
            <a:r>
              <a:rPr lang="en-US" altLang="zh-CN" dirty="0"/>
              <a:t>Email:  </a:t>
            </a:r>
            <a:r>
              <a:rPr lang="en-US" altLang="zh-CN" dirty="0">
                <a:hlinkClick r:id="rId3"/>
              </a:rPr>
              <a:t>gaoshh@shanghaitech.edu.cn</a:t>
            </a:r>
            <a:endParaRPr lang="en-US" altLang="zh-CN" dirty="0"/>
          </a:p>
          <a:p>
            <a:pPr lvl="1">
              <a:lnSpc>
                <a:spcPct val="125000"/>
              </a:lnSpc>
              <a:spcBef>
                <a:spcPct val="0"/>
              </a:spcBef>
              <a:buNone/>
              <a:defRPr/>
            </a:pPr>
            <a:r>
              <a:rPr lang="en-US" altLang="zh-CN" dirty="0"/>
              <a:t>Web: </a:t>
            </a:r>
            <a:r>
              <a:rPr lang="en-US" altLang="zh-CN" sz="1600" dirty="0">
                <a:hlinkClick r:id="rId4"/>
              </a:rPr>
              <a:t>https://sist.shanghaitech.edu.cn/2020/0707/c7499a53902/page.htm</a:t>
            </a:r>
            <a:endParaRPr lang="en-US" altLang="zh-CN" sz="1600" dirty="0"/>
          </a:p>
          <a:p>
            <a:pPr lvl="1">
              <a:lnSpc>
                <a:spcPct val="125000"/>
              </a:lnSpc>
              <a:spcBef>
                <a:spcPct val="0"/>
              </a:spcBef>
              <a:buNone/>
              <a:defRPr/>
            </a:pPr>
            <a:r>
              <a:rPr lang="en-US" altLang="zh-CN" sz="2000" dirty="0"/>
              <a:t>Office hour:  Wed 2:00-3:00 pm</a:t>
            </a:r>
            <a:endParaRPr lang="en-US" altLang="zh-CN" sz="3600"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539"/>
    </mc:Choice>
    <mc:Fallback xmlns="">
      <p:transition spd="slow" advTm="565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75DE5-5CDB-475A-9AEF-E59CAAE85B33}"/>
              </a:ext>
            </a:extLst>
          </p:cNvPr>
          <p:cNvSpPr>
            <a:spLocks noGrp="1"/>
          </p:cNvSpPr>
          <p:nvPr>
            <p:ph type="title"/>
          </p:nvPr>
        </p:nvSpPr>
        <p:spPr/>
        <p:txBody>
          <a:bodyPr/>
          <a:lstStyle/>
          <a:p>
            <a:r>
              <a:rPr lang="en-US" altLang="zh-CN" b="1" dirty="0"/>
              <a:t>Signal Processing</a:t>
            </a:r>
            <a:endParaRPr lang="zh-CN" altLang="en-US" dirty="0"/>
          </a:p>
        </p:txBody>
      </p:sp>
      <p:sp>
        <p:nvSpPr>
          <p:cNvPr id="3" name="内容占位符 2">
            <a:extLst>
              <a:ext uri="{FF2B5EF4-FFF2-40B4-BE49-F238E27FC236}">
                <a16:creationId xmlns:a16="http://schemas.microsoft.com/office/drawing/2014/main" id="{05D66439-292D-4878-83F9-05869A6EDDF6}"/>
              </a:ext>
            </a:extLst>
          </p:cNvPr>
          <p:cNvSpPr>
            <a:spLocks noGrp="1"/>
          </p:cNvSpPr>
          <p:nvPr>
            <p:ph idx="1"/>
          </p:nvPr>
        </p:nvSpPr>
        <p:spPr/>
        <p:txBody>
          <a:bodyPr>
            <a:normAutofit fontScale="92500" lnSpcReduction="20000"/>
          </a:bodyPr>
          <a:lstStyle/>
          <a:p>
            <a:r>
              <a:rPr lang="en-US" altLang="zh-CN" dirty="0"/>
              <a:t>Goals</a:t>
            </a:r>
          </a:p>
          <a:p>
            <a:pPr lvl="1"/>
            <a:r>
              <a:rPr lang="en-US" altLang="zh-CN" dirty="0"/>
              <a:t>To provide an introduction to signal and signal processing </a:t>
            </a:r>
          </a:p>
          <a:p>
            <a:pPr lvl="1"/>
            <a:r>
              <a:rPr lang="en-US" altLang="zh-CN" dirty="0"/>
              <a:t>Familiarize the students with signal processing using MATLAB</a:t>
            </a:r>
          </a:p>
          <a:p>
            <a:r>
              <a:rPr lang="en-US" altLang="zh-CN" dirty="0"/>
              <a:t>Reference books</a:t>
            </a:r>
          </a:p>
          <a:p>
            <a:pPr lvl="1"/>
            <a:r>
              <a:rPr lang="en-US" altLang="zh-CN" dirty="0"/>
              <a:t>Richard G. Lyons, Understanding Digital Signal Processing</a:t>
            </a:r>
          </a:p>
          <a:p>
            <a:pPr lvl="1"/>
            <a:r>
              <a:rPr lang="en-US" altLang="zh-CN" dirty="0"/>
              <a:t>Alan V. Oppenheim and Ronald W. Schafer, Discrete-Time Signal Processing, 3rd Edition</a:t>
            </a:r>
          </a:p>
          <a:p>
            <a:pPr lvl="1"/>
            <a:r>
              <a:rPr lang="en-US" altLang="zh-CN" dirty="0" err="1"/>
              <a:t>Sanjit</a:t>
            </a:r>
            <a:r>
              <a:rPr lang="en-US" altLang="zh-CN" dirty="0"/>
              <a:t> K. </a:t>
            </a:r>
            <a:r>
              <a:rPr lang="en-US" altLang="zh-CN" dirty="0" err="1"/>
              <a:t>Mitra</a:t>
            </a:r>
            <a:r>
              <a:rPr lang="en-US" altLang="zh-CN" dirty="0"/>
              <a:t>, Digital Signal Processing: A Computer-Based Approach, 4th edition</a:t>
            </a:r>
          </a:p>
          <a:p>
            <a:pPr lvl="1"/>
            <a:endParaRPr lang="zh-CN" altLang="en-US" dirty="0"/>
          </a:p>
        </p:txBody>
      </p:sp>
      <p:sp>
        <p:nvSpPr>
          <p:cNvPr id="4" name="灯片编号占位符 3">
            <a:extLst>
              <a:ext uri="{FF2B5EF4-FFF2-40B4-BE49-F238E27FC236}">
                <a16:creationId xmlns:a16="http://schemas.microsoft.com/office/drawing/2014/main" id="{DF55FD3F-B520-4A75-A878-D8C94A67403A}"/>
              </a:ext>
            </a:extLst>
          </p:cNvPr>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extLst>
      <p:ext uri="{BB962C8B-B14F-4D97-AF65-F5344CB8AC3E}">
        <p14:creationId xmlns:p14="http://schemas.microsoft.com/office/powerpoint/2010/main" val="2332588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75DE5-5CDB-475A-9AEF-E59CAAE85B33}"/>
              </a:ext>
            </a:extLst>
          </p:cNvPr>
          <p:cNvSpPr>
            <a:spLocks noGrp="1"/>
          </p:cNvSpPr>
          <p:nvPr>
            <p:ph type="title"/>
          </p:nvPr>
        </p:nvSpPr>
        <p:spPr/>
        <p:txBody>
          <a:bodyPr>
            <a:normAutofit/>
          </a:bodyPr>
          <a:lstStyle/>
          <a:p>
            <a:r>
              <a:rPr lang="en-US" altLang="zh-CN" b="1" dirty="0"/>
              <a:t>Electronics</a:t>
            </a:r>
            <a:endParaRPr lang="zh-CN" altLang="en-US" dirty="0"/>
          </a:p>
        </p:txBody>
      </p:sp>
      <p:sp>
        <p:nvSpPr>
          <p:cNvPr id="3" name="内容占位符 2">
            <a:extLst>
              <a:ext uri="{FF2B5EF4-FFF2-40B4-BE49-F238E27FC236}">
                <a16:creationId xmlns:a16="http://schemas.microsoft.com/office/drawing/2014/main" id="{05D66439-292D-4878-83F9-05869A6EDDF6}"/>
              </a:ext>
            </a:extLst>
          </p:cNvPr>
          <p:cNvSpPr>
            <a:spLocks noGrp="1"/>
          </p:cNvSpPr>
          <p:nvPr>
            <p:ph idx="1"/>
          </p:nvPr>
        </p:nvSpPr>
        <p:spPr>
          <a:xfrm>
            <a:off x="457200" y="1600200"/>
            <a:ext cx="8229600" cy="4983162"/>
          </a:xfrm>
        </p:spPr>
        <p:txBody>
          <a:bodyPr>
            <a:normAutofit fontScale="92500" lnSpcReduction="10000"/>
          </a:bodyPr>
          <a:lstStyle/>
          <a:p>
            <a:r>
              <a:rPr lang="en-US" altLang="zh-CN" dirty="0"/>
              <a:t>Goals</a:t>
            </a:r>
          </a:p>
          <a:p>
            <a:endParaRPr lang="en-US" altLang="zh-CN" dirty="0"/>
          </a:p>
          <a:p>
            <a:pPr lvl="1"/>
            <a:endParaRPr lang="en-US" altLang="zh-CN" dirty="0"/>
          </a:p>
          <a:p>
            <a:endParaRPr lang="en-US" altLang="zh-CN" dirty="0"/>
          </a:p>
          <a:p>
            <a:endParaRPr lang="en-US" altLang="zh-CN" dirty="0"/>
          </a:p>
          <a:p>
            <a:endParaRPr lang="en-US" altLang="zh-CN" dirty="0"/>
          </a:p>
          <a:p>
            <a:r>
              <a:rPr lang="en-US" altLang="zh-CN" dirty="0"/>
              <a:t>Reference books</a:t>
            </a:r>
          </a:p>
          <a:p>
            <a:pPr lvl="1"/>
            <a:r>
              <a:rPr lang="en-US" altLang="zh-CN" dirty="0"/>
              <a:t>Sarah Harris, David Harris, </a:t>
            </a:r>
            <a:r>
              <a:rPr lang="en-US" altLang="zh-CN" i="1" dirty="0"/>
              <a:t>Digital Design and Computer Architecture. ARM Edition</a:t>
            </a:r>
            <a:r>
              <a:rPr lang="en-US" altLang="zh-CN" dirty="0"/>
              <a:t>, Morgan Kaufmann, 2015, ISBN 978-0-12-800056-4. </a:t>
            </a:r>
            <a:br>
              <a:rPr lang="en-US" altLang="zh-CN" dirty="0"/>
            </a:br>
            <a:r>
              <a:rPr lang="en-US" altLang="zh-CN" sz="2200" dirty="0"/>
              <a:t>(</a:t>
            </a:r>
            <a:r>
              <a:rPr lang="zh-CN" altLang="en-US" sz="2200" dirty="0"/>
              <a:t>电子版</a:t>
            </a:r>
            <a:r>
              <a:rPr lang="en-US" altLang="zh-CN" sz="2200" dirty="0">
                <a:hlinkClick r:id="rId3"/>
              </a:rPr>
              <a:t>https://b-ok.as/book/2716132/efaeba?regionChanged</a:t>
            </a:r>
            <a:r>
              <a:rPr lang="en-US" altLang="zh-CN" sz="2200" dirty="0"/>
              <a:t>)</a:t>
            </a:r>
          </a:p>
        </p:txBody>
      </p:sp>
      <p:pic>
        <p:nvPicPr>
          <p:cNvPr id="3078" name="Picture 6" descr="What is a MOSFET? | Basics, Working Principle &amp; Applications">
            <a:extLst>
              <a:ext uri="{FF2B5EF4-FFF2-40B4-BE49-F238E27FC236}">
                <a16:creationId xmlns:a16="http://schemas.microsoft.com/office/drawing/2014/main" id="{F18C4637-9535-4D97-9B3D-0A8F1840A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004571"/>
            <a:ext cx="2473172" cy="142188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DF55FD3F-B520-4A75-A878-D8C94A67403A}"/>
              </a:ext>
            </a:extLst>
          </p:cNvPr>
          <p:cNvSpPr>
            <a:spLocks noGrp="1"/>
          </p:cNvSpPr>
          <p:nvPr>
            <p:ph type="sldNum" sz="quarter" idx="12"/>
          </p:nvPr>
        </p:nvSpPr>
        <p:spPr/>
        <p:txBody>
          <a:bodyPr/>
          <a:lstStyle/>
          <a:p>
            <a:fld id="{0C913308-F349-4B6D-A68A-DD1791B4A57B}" type="slidenum">
              <a:rPr lang="zh-CN" altLang="en-US" smtClean="0"/>
              <a:pPr/>
              <a:t>21</a:t>
            </a:fld>
            <a:endParaRPr lang="zh-CN" altLang="en-US"/>
          </a:p>
        </p:txBody>
      </p:sp>
      <p:pic>
        <p:nvPicPr>
          <p:cNvPr id="3076" name="Picture 4" descr="N-Channel MOSFET 60V 30A - COM-10213 - SparkFun Electronics">
            <a:extLst>
              <a:ext uri="{FF2B5EF4-FFF2-40B4-BE49-F238E27FC236}">
                <a16:creationId xmlns:a16="http://schemas.microsoft.com/office/drawing/2014/main" id="{14595031-06BE-403F-9779-B570C7B274B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3282" y="1547850"/>
            <a:ext cx="1829808" cy="182980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8FDEF12-8F24-4A77-A24B-0C61C89DB7C3}"/>
              </a:ext>
            </a:extLst>
          </p:cNvPr>
          <p:cNvSpPr txBox="1"/>
          <p:nvPr/>
        </p:nvSpPr>
        <p:spPr>
          <a:xfrm flipH="1">
            <a:off x="748636" y="2224495"/>
            <a:ext cx="7495772" cy="369332"/>
          </a:xfrm>
          <a:prstGeom prst="rect">
            <a:avLst/>
          </a:prstGeom>
          <a:noFill/>
        </p:spPr>
        <p:txBody>
          <a:bodyPr wrap="square" rtlCol="0">
            <a:spAutoFit/>
          </a:bodyPr>
          <a:lstStyle/>
          <a:p>
            <a:r>
              <a:rPr lang="en-US" altLang="zh-CN" dirty="0">
                <a:solidFill>
                  <a:srgbClr val="C00000"/>
                </a:solidFill>
              </a:rPr>
              <a:t>Device                                                        Circuit                                       System</a:t>
            </a:r>
            <a:endParaRPr lang="zh-CN" altLang="en-US" dirty="0">
              <a:solidFill>
                <a:srgbClr val="C00000"/>
              </a:solidFill>
            </a:endParaRPr>
          </a:p>
        </p:txBody>
      </p:sp>
      <p:pic>
        <p:nvPicPr>
          <p:cNvPr id="8" name="图片 7">
            <a:extLst>
              <a:ext uri="{FF2B5EF4-FFF2-40B4-BE49-F238E27FC236}">
                <a16:creationId xmlns:a16="http://schemas.microsoft.com/office/drawing/2014/main" id="{5A7A6BA0-D728-444E-B477-5E3F2D01CE2E}"/>
              </a:ext>
            </a:extLst>
          </p:cNvPr>
          <p:cNvPicPr>
            <a:picLocks noChangeAspect="1"/>
          </p:cNvPicPr>
          <p:nvPr/>
        </p:nvPicPr>
        <p:blipFill>
          <a:blip r:embed="rId6"/>
          <a:stretch>
            <a:fillRect/>
          </a:stretch>
        </p:blipFill>
        <p:spPr>
          <a:xfrm>
            <a:off x="3635896" y="2627743"/>
            <a:ext cx="2305865" cy="1727173"/>
          </a:xfrm>
          <a:prstGeom prst="rect">
            <a:avLst/>
          </a:prstGeom>
        </p:spPr>
      </p:pic>
      <p:pic>
        <p:nvPicPr>
          <p:cNvPr id="3080" name="Picture 8" descr="Lynxmotion T-Hex 4DOF Hexapod Robot Kit (No Electronics) - RobotShop">
            <a:extLst>
              <a:ext uri="{FF2B5EF4-FFF2-40B4-BE49-F238E27FC236}">
                <a16:creationId xmlns:a16="http://schemas.microsoft.com/office/drawing/2014/main" id="{6B0A2843-430B-460C-8F50-131223646B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628" y="2624072"/>
            <a:ext cx="2473172" cy="181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6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DB05F-6B18-4533-B846-E31BEAB50DF4}"/>
              </a:ext>
            </a:extLst>
          </p:cNvPr>
          <p:cNvSpPr>
            <a:spLocks noGrp="1"/>
          </p:cNvSpPr>
          <p:nvPr>
            <p:ph type="title"/>
          </p:nvPr>
        </p:nvSpPr>
        <p:spPr/>
        <p:txBody>
          <a:bodyPr/>
          <a:lstStyle/>
          <a:p>
            <a:r>
              <a:rPr lang="en-US" altLang="zh-CN" dirty="0"/>
              <a:t>Course Arrangement</a:t>
            </a:r>
            <a:endParaRPr lang="zh-CN" altLang="en-US" dirty="0"/>
          </a:p>
        </p:txBody>
      </p:sp>
      <p:pic>
        <p:nvPicPr>
          <p:cNvPr id="6" name="内容占位符 5">
            <a:extLst>
              <a:ext uri="{FF2B5EF4-FFF2-40B4-BE49-F238E27FC236}">
                <a16:creationId xmlns:a16="http://schemas.microsoft.com/office/drawing/2014/main" id="{EBF7DFB8-0C24-4868-A4A4-36253A2300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700808"/>
            <a:ext cx="8229600" cy="3352011"/>
          </a:xfrm>
        </p:spPr>
      </p:pic>
      <p:sp>
        <p:nvSpPr>
          <p:cNvPr id="4" name="灯片编号占位符 3">
            <a:extLst>
              <a:ext uri="{FF2B5EF4-FFF2-40B4-BE49-F238E27FC236}">
                <a16:creationId xmlns:a16="http://schemas.microsoft.com/office/drawing/2014/main" id="{C757191B-22BB-43A2-8CFC-65B9AE765A5F}"/>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sp>
        <p:nvSpPr>
          <p:cNvPr id="7" name="文本框 6">
            <a:extLst>
              <a:ext uri="{FF2B5EF4-FFF2-40B4-BE49-F238E27FC236}">
                <a16:creationId xmlns:a16="http://schemas.microsoft.com/office/drawing/2014/main" id="{81977E85-C6F9-45E6-9167-DE0092B9FEB8}"/>
              </a:ext>
            </a:extLst>
          </p:cNvPr>
          <p:cNvSpPr txBox="1"/>
          <p:nvPr/>
        </p:nvSpPr>
        <p:spPr>
          <a:xfrm>
            <a:off x="429675" y="5805264"/>
            <a:ext cx="8568952" cy="369332"/>
          </a:xfrm>
          <a:prstGeom prst="rect">
            <a:avLst/>
          </a:prstGeom>
          <a:noFill/>
        </p:spPr>
        <p:txBody>
          <a:bodyPr wrap="square" rtlCol="0">
            <a:spAutoFit/>
          </a:bodyPr>
          <a:lstStyle/>
          <a:p>
            <a:r>
              <a:rPr lang="en-US" altLang="zh-CN" dirty="0"/>
              <a:t>Tutorial time may be adjusted based on the arrangement of National Public Holidays…</a:t>
            </a:r>
          </a:p>
        </p:txBody>
      </p:sp>
    </p:spTree>
    <p:extLst>
      <p:ext uri="{BB962C8B-B14F-4D97-AF65-F5344CB8AC3E}">
        <p14:creationId xmlns:p14="http://schemas.microsoft.com/office/powerpoint/2010/main" val="250863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Programming Arrangement</a:t>
            </a:r>
            <a:endParaRPr lang="zh-CN" altLang="en-US" dirty="0"/>
          </a:p>
        </p:txBody>
      </p:sp>
      <p:sp>
        <p:nvSpPr>
          <p:cNvPr id="3" name="内容占位符 2"/>
          <p:cNvSpPr>
            <a:spLocks noGrp="1"/>
          </p:cNvSpPr>
          <p:nvPr>
            <p:ph idx="1"/>
          </p:nvPr>
        </p:nvSpPr>
        <p:spPr>
          <a:xfrm>
            <a:off x="457200" y="1196752"/>
            <a:ext cx="8229600" cy="6624736"/>
          </a:xfrm>
        </p:spPr>
        <p:txBody>
          <a:bodyPr>
            <a:normAutofit/>
          </a:bodyPr>
          <a:lstStyle/>
          <a:p>
            <a:r>
              <a:rPr lang="en-US" altLang="zh-CN" sz="2400" dirty="0"/>
              <a:t>8 lectures</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r>
              <a:rPr lang="en-US" altLang="zh-CN" sz="2400" dirty="0"/>
              <a:t>3 on-site programming assignments</a:t>
            </a:r>
          </a:p>
          <a:p>
            <a:pPr lvl="1"/>
            <a:r>
              <a:rPr lang="en-US" altLang="zh-CN" sz="2400" dirty="0"/>
              <a:t>Week 5/7/9 </a:t>
            </a:r>
            <a:r>
              <a:rPr lang="en-US" altLang="zh-CN" sz="2400" b="1" dirty="0"/>
              <a:t>20%</a:t>
            </a:r>
            <a:r>
              <a:rPr lang="zh-CN" altLang="en-US" sz="2400" b="1" dirty="0"/>
              <a:t> </a:t>
            </a:r>
            <a:r>
              <a:rPr lang="en-US" altLang="zh-CN" sz="2400" b="1" dirty="0"/>
              <a:t>20%</a:t>
            </a:r>
            <a:r>
              <a:rPr lang="zh-CN" altLang="en-US" sz="2400" b="1" dirty="0"/>
              <a:t> </a:t>
            </a:r>
            <a:r>
              <a:rPr lang="en-US" altLang="zh-CN" sz="2400" b="1" dirty="0"/>
              <a:t>20% </a:t>
            </a:r>
            <a:r>
              <a:rPr lang="zh-CN" altLang="en-US" sz="2400" dirty="0"/>
              <a:t>（</a:t>
            </a:r>
            <a:r>
              <a:rPr lang="en-US" altLang="zh-CN" sz="2400" dirty="0"/>
              <a:t>Two groups: Mon or Tue 6:55pm-9:30pm</a:t>
            </a:r>
            <a:r>
              <a:rPr lang="zh-CN" altLang="en-US" sz="2400" dirty="0"/>
              <a:t>）</a:t>
            </a:r>
            <a:endParaRPr lang="en-US" altLang="zh-CN" sz="2400" dirty="0"/>
          </a:p>
          <a:p>
            <a:pPr lvl="1"/>
            <a:r>
              <a:rPr lang="en-US" altLang="zh-CN" sz="2400" b="1" dirty="0"/>
              <a:t>Week 3 </a:t>
            </a:r>
            <a:r>
              <a:rPr lang="en-US" altLang="zh-CN" sz="2400" dirty="0"/>
              <a:t>TAs teach you how to program and debug…</a:t>
            </a:r>
          </a:p>
          <a:p>
            <a:r>
              <a:rPr lang="en-US" altLang="zh-CN" sz="2400" dirty="0"/>
              <a:t>Quizzes </a:t>
            </a:r>
            <a:r>
              <a:rPr lang="en-US" altLang="zh-CN" sz="2400" b="1" dirty="0"/>
              <a:t>(30%), </a:t>
            </a:r>
            <a:r>
              <a:rPr lang="en-US" altLang="zh-CN" sz="2400" dirty="0">
                <a:solidFill>
                  <a:srgbClr val="FF0000"/>
                </a:solidFill>
              </a:rPr>
              <a:t>in class </a:t>
            </a:r>
          </a:p>
          <a:p>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23</a:t>
            </a:fld>
            <a:endParaRPr lang="zh-CN" altLang="en-US"/>
          </a:p>
        </p:txBody>
      </p:sp>
      <p:graphicFrame>
        <p:nvGraphicFramePr>
          <p:cNvPr id="5" name="表格 4">
            <a:extLst>
              <a:ext uri="{FF2B5EF4-FFF2-40B4-BE49-F238E27FC236}">
                <a16:creationId xmlns:a16="http://schemas.microsoft.com/office/drawing/2014/main" id="{70D76006-CAF9-485B-A78D-1BEBE3D42DC9}"/>
              </a:ext>
            </a:extLst>
          </p:cNvPr>
          <p:cNvGraphicFramePr>
            <a:graphicFrameLocks noGrp="1"/>
          </p:cNvGraphicFramePr>
          <p:nvPr>
            <p:extLst>
              <p:ext uri="{D42A27DB-BD31-4B8C-83A1-F6EECF244321}">
                <p14:modId xmlns:p14="http://schemas.microsoft.com/office/powerpoint/2010/main" val="1942665805"/>
              </p:ext>
            </p:extLst>
          </p:nvPr>
        </p:nvGraphicFramePr>
        <p:xfrm>
          <a:off x="457200" y="1628800"/>
          <a:ext cx="8363272" cy="2765553"/>
        </p:xfrm>
        <a:graphic>
          <a:graphicData uri="http://schemas.openxmlformats.org/drawingml/2006/table">
            <a:tbl>
              <a:tblPr firstRow="1" firstCol="1" bandRow="1">
                <a:tableStyleId>{5C22544A-7EE6-4342-B048-85BDC9FD1C3A}</a:tableStyleId>
              </a:tblPr>
              <a:tblGrid>
                <a:gridCol w="822694">
                  <a:extLst>
                    <a:ext uri="{9D8B030D-6E8A-4147-A177-3AD203B41FA5}">
                      <a16:colId xmlns:a16="http://schemas.microsoft.com/office/drawing/2014/main" val="3463771583"/>
                    </a:ext>
                  </a:extLst>
                </a:gridCol>
                <a:gridCol w="7540578">
                  <a:extLst>
                    <a:ext uri="{9D8B030D-6E8A-4147-A177-3AD203B41FA5}">
                      <a16:colId xmlns:a16="http://schemas.microsoft.com/office/drawing/2014/main" val="2187872861"/>
                    </a:ext>
                  </a:extLst>
                </a:gridCol>
              </a:tblGrid>
              <a:tr h="216024">
                <a:tc>
                  <a:txBody>
                    <a:bodyPr/>
                    <a:lstStyle/>
                    <a:p>
                      <a:pPr algn="ctr">
                        <a:lnSpc>
                          <a:spcPct val="107000"/>
                        </a:lnSpc>
                        <a:spcAft>
                          <a:spcPts val="0"/>
                        </a:spcAft>
                      </a:pPr>
                      <a:r>
                        <a:rPr lang="en-US" sz="1600" dirty="0">
                          <a:effectLst/>
                        </a:rPr>
                        <a:t>Lecture</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gn="ctr">
                        <a:lnSpc>
                          <a:spcPct val="107000"/>
                        </a:lnSpc>
                        <a:spcAft>
                          <a:spcPts val="0"/>
                        </a:spcAft>
                      </a:pPr>
                      <a:r>
                        <a:rPr lang="en-US" sz="1600" dirty="0">
                          <a:effectLst/>
                        </a:rPr>
                        <a:t>Content</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179051113"/>
                  </a:ext>
                </a:extLst>
              </a:tr>
              <a:tr h="412714">
                <a:tc>
                  <a:txBody>
                    <a:bodyPr/>
                    <a:lstStyle/>
                    <a:p>
                      <a:pPr algn="ctr">
                        <a:lnSpc>
                          <a:spcPct val="107000"/>
                        </a:lnSpc>
                        <a:spcAft>
                          <a:spcPts val="0"/>
                        </a:spcAft>
                      </a:pPr>
                      <a:r>
                        <a:rPr lang="en-US" sz="1600" dirty="0">
                          <a:effectLst/>
                        </a:rPr>
                        <a:t>1</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Intro to course, computer basics, environment setup, basics about print, comments, and control flow</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739976111"/>
                  </a:ext>
                </a:extLst>
              </a:tr>
              <a:tr h="412714">
                <a:tc>
                  <a:txBody>
                    <a:bodyPr/>
                    <a:lstStyle/>
                    <a:p>
                      <a:pPr algn="ctr">
                        <a:lnSpc>
                          <a:spcPct val="107000"/>
                        </a:lnSpc>
                        <a:spcAft>
                          <a:spcPts val="0"/>
                        </a:spcAft>
                      </a:pPr>
                      <a:r>
                        <a:rPr lang="en-US" sz="1600" dirty="0">
                          <a:effectLst/>
                        </a:rPr>
                        <a:t>2</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Variables (some on standard data types: numbers, string, list, tuple, </a:t>
                      </a:r>
                      <a:r>
                        <a:rPr lang="en-US" sz="1600" dirty="0" err="1">
                          <a:effectLst/>
                        </a:rPr>
                        <a:t>dict</a:t>
                      </a:r>
                      <a:r>
                        <a:rPr lang="en-US" sz="1600" dirty="0">
                          <a:effectLst/>
                        </a:rPr>
                        <a:t>), Expressions (some about operators), Statements</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3689951303"/>
                  </a:ext>
                </a:extLst>
              </a:tr>
              <a:tr h="201688">
                <a:tc>
                  <a:txBody>
                    <a:bodyPr/>
                    <a:lstStyle/>
                    <a:p>
                      <a:pPr algn="ctr">
                        <a:lnSpc>
                          <a:spcPct val="107000"/>
                        </a:lnSpc>
                        <a:spcAft>
                          <a:spcPts val="0"/>
                        </a:spcAft>
                      </a:pPr>
                      <a:r>
                        <a:rPr lang="en-US" sz="1600">
                          <a:effectLst/>
                        </a:rPr>
                        <a:t>3</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More on operators; condition, program structure</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591634081"/>
                  </a:ext>
                </a:extLst>
              </a:tr>
              <a:tr h="201688">
                <a:tc>
                  <a:txBody>
                    <a:bodyPr/>
                    <a:lstStyle/>
                    <a:p>
                      <a:pPr algn="ctr">
                        <a:lnSpc>
                          <a:spcPct val="107000"/>
                        </a:lnSpc>
                        <a:spcAft>
                          <a:spcPts val="0"/>
                        </a:spcAft>
                      </a:pPr>
                      <a:r>
                        <a:rPr lang="en-US" sz="1600">
                          <a:effectLst/>
                        </a:rPr>
                        <a:t>4</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a:effectLst/>
                        </a:rPr>
                        <a:t>Loop, functions</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903030848"/>
                  </a:ext>
                </a:extLst>
              </a:tr>
              <a:tr h="201688">
                <a:tc>
                  <a:txBody>
                    <a:bodyPr/>
                    <a:lstStyle/>
                    <a:p>
                      <a:pPr algn="ctr">
                        <a:lnSpc>
                          <a:spcPct val="107000"/>
                        </a:lnSpc>
                        <a:spcAft>
                          <a:spcPts val="0"/>
                        </a:spcAft>
                      </a:pPr>
                      <a:r>
                        <a:rPr lang="en-US" sz="1600">
                          <a:effectLst/>
                        </a:rPr>
                        <a:t>5</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a:effectLst/>
                        </a:rPr>
                        <a:t>Exception handling, file operations, modules, class and objects</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207110507"/>
                  </a:ext>
                </a:extLst>
              </a:tr>
              <a:tr h="201688">
                <a:tc>
                  <a:txBody>
                    <a:bodyPr/>
                    <a:lstStyle/>
                    <a:p>
                      <a:pPr algn="ct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6 and 7</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Class </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3134633652"/>
                  </a:ext>
                </a:extLst>
              </a:tr>
              <a:tr h="201688">
                <a:tc>
                  <a:txBody>
                    <a:bodyPr/>
                    <a:lstStyle/>
                    <a:p>
                      <a:pPr algn="ct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8</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NumPy, Pandas</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623791465"/>
                  </a:ext>
                </a:extLst>
              </a:tr>
              <a:tr h="0">
                <a:tc>
                  <a:txBody>
                    <a:bodyPr/>
                    <a:lstStyle/>
                    <a:p>
                      <a:pPr algn="ctr">
                        <a:lnSpc>
                          <a:spcPct val="107000"/>
                        </a:lnSpc>
                        <a:spcAft>
                          <a:spcPts val="0"/>
                        </a:spcAft>
                      </a:pP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86423468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Academic Integrity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university code on academic integrity</a:t>
            </a:r>
          </a:p>
          <a:p>
            <a:pPr lvl="1"/>
            <a:r>
              <a:rPr lang="en-US" altLang="zh-CN" dirty="0">
                <a:hlinkClick r:id="rId3"/>
              </a:rPr>
              <a:t>http://openinfo.shanghaitech.edu.cn/xswyhxgzdjjy/list.htm</a:t>
            </a:r>
            <a:endParaRPr lang="en-US" altLang="zh-CN" dirty="0"/>
          </a:p>
          <a:p>
            <a:r>
              <a:rPr lang="en-US" altLang="zh-CN" dirty="0"/>
              <a:t>We </a:t>
            </a:r>
            <a:r>
              <a:rPr lang="en-US" altLang="zh-CN" b="1" dirty="0"/>
              <a:t>DON’T</a:t>
            </a:r>
            <a:r>
              <a:rPr lang="en-US" altLang="zh-CN" dirty="0"/>
              <a:t> tolerate </a:t>
            </a:r>
            <a:r>
              <a:rPr lang="en-US" dirty="0"/>
              <a:t>academic misconducts</a:t>
            </a:r>
            <a:endParaRPr lang="en-US" altLang="zh-CN" dirty="0"/>
          </a:p>
          <a:p>
            <a:pPr lvl="1">
              <a:buFont typeface="Arial" panose="020B0604020202020204" pitchFamily="34" charset="0"/>
              <a:buChar char="X"/>
            </a:pPr>
            <a:r>
              <a:rPr lang="zh-CN" altLang="en-US" sz="1600" dirty="0">
                <a:solidFill>
                  <a:srgbClr val="FF0000"/>
                </a:solidFill>
              </a:rPr>
              <a:t>抄袭他人代码，抄袭网络源代码</a:t>
            </a:r>
            <a:r>
              <a:rPr lang="en-US" altLang="zh-CN" sz="1600" dirty="0">
                <a:solidFill>
                  <a:srgbClr val="FF0000"/>
                </a:solidFill>
              </a:rPr>
              <a:t>(</a:t>
            </a:r>
            <a:r>
              <a:rPr lang="en-US" altLang="zh-CN" sz="1600" dirty="0" err="1">
                <a:solidFill>
                  <a:srgbClr val="FF0000"/>
                </a:solidFill>
              </a:rPr>
              <a:t>Github</a:t>
            </a:r>
            <a:r>
              <a:rPr lang="en-US" altLang="zh-CN" sz="1600" dirty="0">
                <a:solidFill>
                  <a:srgbClr val="FF0000"/>
                </a:solidFill>
              </a:rPr>
              <a:t>, CSDN</a:t>
            </a:r>
            <a:r>
              <a:rPr lang="zh-CN" altLang="en-US" sz="1600" dirty="0">
                <a:solidFill>
                  <a:srgbClr val="FF0000"/>
                </a:solidFill>
              </a:rPr>
              <a:t>等</a:t>
            </a:r>
            <a:r>
              <a:rPr lang="en-US" altLang="zh-CN" sz="1600" dirty="0">
                <a:solidFill>
                  <a:srgbClr val="FF0000"/>
                </a:solidFill>
              </a:rPr>
              <a:t>)</a:t>
            </a:r>
          </a:p>
          <a:p>
            <a:pPr lvl="1">
              <a:buFont typeface="Arial" panose="020B0604020202020204" pitchFamily="34" charset="0"/>
              <a:buChar char="X"/>
            </a:pPr>
            <a:r>
              <a:rPr lang="zh-CN" altLang="en-US" sz="1600" dirty="0">
                <a:solidFill>
                  <a:srgbClr val="FF0000"/>
                </a:solidFill>
              </a:rPr>
              <a:t>反编译别人的编译后文件</a:t>
            </a:r>
            <a:r>
              <a:rPr lang="en-US" altLang="zh-CN" sz="1600" dirty="0">
                <a:solidFill>
                  <a:srgbClr val="FF0000"/>
                </a:solidFill>
              </a:rPr>
              <a:t>(.</a:t>
            </a:r>
            <a:r>
              <a:rPr lang="en-US" altLang="zh-CN" sz="1600" dirty="0" err="1">
                <a:solidFill>
                  <a:srgbClr val="FF0000"/>
                </a:solidFill>
              </a:rPr>
              <a:t>pyc</a:t>
            </a:r>
            <a:r>
              <a:rPr lang="en-US" altLang="zh-CN" sz="1600" dirty="0">
                <a:solidFill>
                  <a:srgbClr val="FF0000"/>
                </a:solidFill>
              </a:rPr>
              <a:t>)</a:t>
            </a:r>
          </a:p>
          <a:p>
            <a:pPr lvl="1">
              <a:buFont typeface="Arial" panose="020B0604020202020204" pitchFamily="34" charset="0"/>
              <a:buChar char="X"/>
            </a:pPr>
            <a:r>
              <a:rPr lang="zh-CN" altLang="en-US" sz="1600" dirty="0">
                <a:solidFill>
                  <a:srgbClr val="FF0000"/>
                </a:solidFill>
              </a:rPr>
              <a:t>散布源代码</a:t>
            </a:r>
            <a:endParaRPr lang="en-US" altLang="zh-CN" sz="1600" dirty="0">
              <a:solidFill>
                <a:srgbClr val="FF0000"/>
              </a:solidFill>
            </a:endParaRPr>
          </a:p>
          <a:p>
            <a:pPr lvl="1">
              <a:buFont typeface="Arial" panose="020B0604020202020204" pitchFamily="34" charset="0"/>
              <a:buChar char="X"/>
            </a:pPr>
            <a:r>
              <a:rPr lang="zh-CN" altLang="en-US" sz="1600" dirty="0">
                <a:solidFill>
                  <a:srgbClr val="FF0000"/>
                </a:solidFill>
              </a:rPr>
              <a:t>帮助或者寻求别人帮助修改代码问题</a:t>
            </a:r>
            <a:r>
              <a:rPr lang="en-US" altLang="zh-CN" sz="1600" dirty="0">
                <a:solidFill>
                  <a:srgbClr val="FF0000"/>
                </a:solidFill>
              </a:rPr>
              <a:t>(debug)</a:t>
            </a:r>
          </a:p>
          <a:p>
            <a:pPr lvl="1">
              <a:buFont typeface="Arial" panose="020B0604020202020204" pitchFamily="34" charset="0"/>
              <a:buChar char="X"/>
            </a:pPr>
            <a:r>
              <a:rPr lang="zh-CN" altLang="en-US" sz="1600" dirty="0">
                <a:solidFill>
                  <a:srgbClr val="FF0000"/>
                </a:solidFill>
              </a:rPr>
              <a:t>代他人签到</a:t>
            </a:r>
            <a:endParaRPr lang="en-US" altLang="zh-CN" sz="1600" dirty="0">
              <a:solidFill>
                <a:srgbClr val="FF0000"/>
              </a:solidFill>
            </a:endParaRPr>
          </a:p>
          <a:p>
            <a:pPr lvl="1"/>
            <a:endParaRPr lang="en-US" altLang="zh-CN" sz="1600" dirty="0"/>
          </a:p>
          <a:p>
            <a:pPr lvl="1"/>
            <a:r>
              <a:rPr lang="zh-CN" altLang="en-US" sz="1600" dirty="0"/>
              <a:t>不允许提供抄袭，保护好自己的代码</a:t>
            </a:r>
            <a:endParaRPr lang="en-US" altLang="zh-CN" sz="1600" dirty="0"/>
          </a:p>
          <a:p>
            <a:pPr lvl="1"/>
            <a:r>
              <a:rPr lang="zh-CN" altLang="en-US" sz="1600" dirty="0"/>
              <a:t>鼓励讨论，仅限于算法层面，不允许讨论与借鉴实现细节</a:t>
            </a:r>
            <a:br>
              <a:rPr lang="zh-CN" altLang="en-US" sz="1600" dirty="0"/>
            </a:b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extLst>
      <p:ext uri="{BB962C8B-B14F-4D97-AF65-F5344CB8AC3E}">
        <p14:creationId xmlns:p14="http://schemas.microsoft.com/office/powerpoint/2010/main" val="2965687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D4252-DB2B-4853-8561-B9234A384EB1}"/>
              </a:ext>
            </a:extLst>
          </p:cNvPr>
          <p:cNvSpPr>
            <a:spLocks noGrp="1"/>
          </p:cNvSpPr>
          <p:nvPr>
            <p:ph type="title"/>
          </p:nvPr>
        </p:nvSpPr>
        <p:spPr/>
        <p:txBody>
          <a:bodyPr/>
          <a:lstStyle/>
          <a:p>
            <a:r>
              <a:rPr lang="en-US" altLang="zh-CN" dirty="0"/>
              <a:t>How to learn Python Effectively</a:t>
            </a:r>
            <a:endParaRPr lang="zh-CN" altLang="en-US" dirty="0"/>
          </a:p>
        </p:txBody>
      </p:sp>
      <p:sp>
        <p:nvSpPr>
          <p:cNvPr id="3" name="内容占位符 2">
            <a:extLst>
              <a:ext uri="{FF2B5EF4-FFF2-40B4-BE49-F238E27FC236}">
                <a16:creationId xmlns:a16="http://schemas.microsoft.com/office/drawing/2014/main" id="{846BC931-1271-42DA-B912-B9338CA30F45}"/>
              </a:ext>
            </a:extLst>
          </p:cNvPr>
          <p:cNvSpPr>
            <a:spLocks noGrp="1"/>
          </p:cNvSpPr>
          <p:nvPr>
            <p:ph idx="1"/>
          </p:nvPr>
        </p:nvSpPr>
        <p:spPr/>
        <p:txBody>
          <a:bodyPr/>
          <a:lstStyle/>
          <a:p>
            <a:r>
              <a:rPr lang="en-US" altLang="zh-CN" dirty="0"/>
              <a:t>Learning by doing</a:t>
            </a:r>
            <a:endParaRPr lang="zh-CN" altLang="en-US" dirty="0"/>
          </a:p>
        </p:txBody>
      </p:sp>
      <p:sp>
        <p:nvSpPr>
          <p:cNvPr id="4" name="灯片编号占位符 3">
            <a:extLst>
              <a:ext uri="{FF2B5EF4-FFF2-40B4-BE49-F238E27FC236}">
                <a16:creationId xmlns:a16="http://schemas.microsoft.com/office/drawing/2014/main" id="{BC65F53D-529D-40AB-82BE-36FE01AE0B91}"/>
              </a:ext>
            </a:extLst>
          </p:cNvPr>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6" name="图片 5">
            <a:extLst>
              <a:ext uri="{FF2B5EF4-FFF2-40B4-BE49-F238E27FC236}">
                <a16:creationId xmlns:a16="http://schemas.microsoft.com/office/drawing/2014/main" id="{C37F8F7E-8D9B-4515-9DFA-B4B811913E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068"/>
          <a:stretch/>
        </p:blipFill>
        <p:spPr>
          <a:xfrm>
            <a:off x="539552" y="2276872"/>
            <a:ext cx="8604448" cy="4211796"/>
          </a:xfrm>
          <a:prstGeom prst="rect">
            <a:avLst/>
          </a:prstGeom>
        </p:spPr>
      </p:pic>
      <p:sp>
        <p:nvSpPr>
          <p:cNvPr id="7" name="文本框 6">
            <a:extLst>
              <a:ext uri="{FF2B5EF4-FFF2-40B4-BE49-F238E27FC236}">
                <a16:creationId xmlns:a16="http://schemas.microsoft.com/office/drawing/2014/main" id="{8BBC78CB-27D7-4CF4-BCC9-8441FACE3B07}"/>
              </a:ext>
            </a:extLst>
          </p:cNvPr>
          <p:cNvSpPr txBox="1"/>
          <p:nvPr/>
        </p:nvSpPr>
        <p:spPr>
          <a:xfrm>
            <a:off x="5659655" y="6488668"/>
            <a:ext cx="3456384" cy="369332"/>
          </a:xfrm>
          <a:prstGeom prst="rect">
            <a:avLst/>
          </a:prstGeom>
          <a:noFill/>
        </p:spPr>
        <p:txBody>
          <a:bodyPr wrap="square" rtlCol="0">
            <a:spAutoFit/>
          </a:bodyPr>
          <a:lstStyle/>
          <a:p>
            <a:r>
              <a:rPr lang="en-US" altLang="zh-CN" dirty="0"/>
              <a:t>Slides credited to Prof Yang </a:t>
            </a:r>
            <a:r>
              <a:rPr lang="en-US" altLang="zh-CN" dirty="0" err="1"/>
              <a:t>Yang</a:t>
            </a:r>
            <a:endParaRPr lang="zh-CN" altLang="en-US" dirty="0"/>
          </a:p>
        </p:txBody>
      </p:sp>
    </p:spTree>
    <p:extLst>
      <p:ext uri="{BB962C8B-B14F-4D97-AF65-F5344CB8AC3E}">
        <p14:creationId xmlns:p14="http://schemas.microsoft.com/office/powerpoint/2010/main" val="786739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2DC3C-198A-4E76-9BB0-0BAA073C89A5}"/>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A0F82D7C-CF31-4353-BDAE-06667961BF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332910"/>
            <a:ext cx="5112568" cy="6113397"/>
          </a:xfrm>
        </p:spPr>
      </p:pic>
      <p:sp>
        <p:nvSpPr>
          <p:cNvPr id="4" name="灯片编号占位符 3">
            <a:extLst>
              <a:ext uri="{FF2B5EF4-FFF2-40B4-BE49-F238E27FC236}">
                <a16:creationId xmlns:a16="http://schemas.microsoft.com/office/drawing/2014/main" id="{FDF94CEB-5D6E-4FAD-8A56-DE1A14E54244}"/>
              </a:ext>
            </a:extLst>
          </p:cNvPr>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extLst>
      <p:ext uri="{BB962C8B-B14F-4D97-AF65-F5344CB8AC3E}">
        <p14:creationId xmlns:p14="http://schemas.microsoft.com/office/powerpoint/2010/main" val="2795212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A3279-09B3-4ABE-ADF6-8F0EC4424F36}"/>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930B1560-F681-4F92-A8A3-3CBCFE90B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1" y="171712"/>
            <a:ext cx="9217021" cy="6028780"/>
          </a:xfrm>
        </p:spPr>
      </p:pic>
      <p:sp>
        <p:nvSpPr>
          <p:cNvPr id="4" name="灯片编号占位符 3">
            <a:extLst>
              <a:ext uri="{FF2B5EF4-FFF2-40B4-BE49-F238E27FC236}">
                <a16:creationId xmlns:a16="http://schemas.microsoft.com/office/drawing/2014/main" id="{BB5F34F2-E15D-4CCC-B7AF-A6782124BCD7}"/>
              </a:ext>
            </a:extLst>
          </p:cNvPr>
          <p:cNvSpPr>
            <a:spLocks noGrp="1"/>
          </p:cNvSpPr>
          <p:nvPr>
            <p:ph type="sldNum" sz="quarter" idx="12"/>
          </p:nvPr>
        </p:nvSpPr>
        <p:spPr/>
        <p:txBody>
          <a:bodyPr/>
          <a:lstStyle/>
          <a:p>
            <a:fld id="{0C913308-F349-4B6D-A68A-DD1791B4A57B}" type="slidenum">
              <a:rPr lang="zh-CN" altLang="en-US" smtClean="0"/>
              <a:pPr/>
              <a:t>27</a:t>
            </a:fld>
            <a:endParaRPr lang="zh-CN" altLang="en-US"/>
          </a:p>
        </p:txBody>
      </p:sp>
    </p:spTree>
    <p:extLst>
      <p:ext uri="{BB962C8B-B14F-4D97-AF65-F5344CB8AC3E}">
        <p14:creationId xmlns:p14="http://schemas.microsoft.com/office/powerpoint/2010/main" val="291656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324B1-C575-43D0-812E-1715DE110E6F}"/>
              </a:ext>
            </a:extLst>
          </p:cNvPr>
          <p:cNvSpPr>
            <a:spLocks noGrp="1"/>
          </p:cNvSpPr>
          <p:nvPr>
            <p:ph type="title"/>
          </p:nvPr>
        </p:nvSpPr>
        <p:spPr/>
        <p:txBody>
          <a:bodyPr>
            <a:normAutofit/>
          </a:bodyPr>
          <a:lstStyle/>
          <a:p>
            <a:r>
              <a:rPr lang="en-US" altLang="zh-CN" b="1" dirty="0"/>
              <a:t>SPICE</a:t>
            </a:r>
            <a:r>
              <a:rPr lang="zh-CN" altLang="en-US" b="1" dirty="0"/>
              <a:t>的诞生</a:t>
            </a:r>
            <a:endParaRPr lang="zh-CN" altLang="en-US" dirty="0"/>
          </a:p>
        </p:txBody>
      </p:sp>
      <p:sp>
        <p:nvSpPr>
          <p:cNvPr id="3" name="内容占位符 2">
            <a:extLst>
              <a:ext uri="{FF2B5EF4-FFF2-40B4-BE49-F238E27FC236}">
                <a16:creationId xmlns:a16="http://schemas.microsoft.com/office/drawing/2014/main" id="{E869922A-65E3-4E9A-B1B3-92DDD80AF312}"/>
              </a:ext>
            </a:extLst>
          </p:cNvPr>
          <p:cNvSpPr>
            <a:spLocks noGrp="1"/>
          </p:cNvSpPr>
          <p:nvPr>
            <p:ph idx="1"/>
          </p:nvPr>
        </p:nvSpPr>
        <p:spPr/>
        <p:txBody>
          <a:bodyPr>
            <a:normAutofit fontScale="70000" lnSpcReduction="20000"/>
          </a:bodyPr>
          <a:lstStyle/>
          <a:p>
            <a:r>
              <a:rPr lang="zh-CN" altLang="en-US" dirty="0"/>
              <a:t>时间回到</a:t>
            </a:r>
            <a:r>
              <a:rPr lang="en-US" altLang="zh-CN" dirty="0"/>
              <a:t>1970</a:t>
            </a:r>
            <a:r>
              <a:rPr lang="zh-CN" altLang="en-US" dirty="0"/>
              <a:t>年，在加州大学伯克利分校电机工程与计算机科学系（</a:t>
            </a:r>
            <a:r>
              <a:rPr lang="en-US" altLang="zh-CN" dirty="0" err="1"/>
              <a:t>UCBerkeley</a:t>
            </a:r>
            <a:r>
              <a:rPr lang="en-US" altLang="zh-CN" dirty="0"/>
              <a:t> , Dept. EECS</a:t>
            </a:r>
            <a:r>
              <a:rPr lang="zh-CN" altLang="en-US" dirty="0"/>
              <a:t>），</a:t>
            </a:r>
            <a:r>
              <a:rPr lang="en-US" altLang="zh-CN" dirty="0"/>
              <a:t>Ron Rohrer</a:t>
            </a:r>
            <a:r>
              <a:rPr lang="zh-CN" altLang="en-US" dirty="0"/>
              <a:t>教授给七个研究生上“电路综合”课。</a:t>
            </a:r>
            <a:r>
              <a:rPr lang="en-US" altLang="zh-CN" dirty="0"/>
              <a:t>Rohrer</a:t>
            </a:r>
            <a:r>
              <a:rPr lang="zh-CN" altLang="en-US" dirty="0"/>
              <a:t>教授那时刚刚从仙童半导体公司（</a:t>
            </a:r>
            <a:r>
              <a:rPr lang="en-US" altLang="zh-CN" dirty="0"/>
              <a:t>Fairchild Semiconductor</a:t>
            </a:r>
            <a:r>
              <a:rPr lang="zh-CN" altLang="en-US" dirty="0"/>
              <a:t>）返回伯克利，没有时间准备教材。所以，在第一堂课，他就宣布：学生们一起写一个电路仿真程序。他跟系里的管教学的主任</a:t>
            </a:r>
            <a:r>
              <a:rPr lang="en-US" altLang="zh-CN" dirty="0" err="1"/>
              <a:t>DonPeterson</a:t>
            </a:r>
            <a:r>
              <a:rPr lang="zh-CN" altLang="en-US" dirty="0"/>
              <a:t>教授达成一个协议：只要</a:t>
            </a:r>
            <a:r>
              <a:rPr lang="en-US" altLang="zh-CN" dirty="0"/>
              <a:t>Peterson</a:t>
            </a:r>
            <a:r>
              <a:rPr lang="zh-CN" altLang="en-US" dirty="0"/>
              <a:t>教授认可学生们写的仿真程序，他们就全部通过。否则的话，他们就全部不及格。这七个学生中有一个还是从机械系来的。他感到十分委屈：教授啊，俺啥电路都不会，俺就是来学电路的。这倒好，电路没学到，反而要去写电路仿真程序。这可咋办啊？</a:t>
            </a:r>
            <a:r>
              <a:rPr lang="en-US" altLang="zh-CN" dirty="0"/>
              <a:t>Rohrer</a:t>
            </a:r>
            <a:r>
              <a:rPr lang="zh-CN" altLang="en-US" dirty="0"/>
              <a:t>教授想了想，说没关系。虽然电路你不懂，但你的数值分析不是很厉害吗？</a:t>
            </a:r>
            <a:r>
              <a:rPr lang="en-US" altLang="zh-CN" dirty="0"/>
              <a:t>OK</a:t>
            </a:r>
            <a:r>
              <a:rPr lang="zh-CN" altLang="en-US" dirty="0"/>
              <a:t>，你就负责解方程这块吧。最后的结果证明了恰恰是学生们自己开发的解稀疏矩阵的模块是一个亮点，它使得可处理的电路规模成倍的增大。</a:t>
            </a:r>
            <a:endParaRPr lang="en-US" altLang="zh-CN" dirty="0"/>
          </a:p>
          <a:p>
            <a:r>
              <a:rPr lang="en-US" altLang="zh-CN" dirty="0"/>
              <a:t>https://zhuanlan.zhihu.com/p/37442491</a:t>
            </a:r>
            <a:endParaRPr lang="zh-CN" altLang="en-US" dirty="0"/>
          </a:p>
          <a:p>
            <a:endParaRPr lang="zh-CN" altLang="en-US" dirty="0"/>
          </a:p>
        </p:txBody>
      </p:sp>
      <p:sp>
        <p:nvSpPr>
          <p:cNvPr id="4" name="灯片编号占位符 3">
            <a:extLst>
              <a:ext uri="{FF2B5EF4-FFF2-40B4-BE49-F238E27FC236}">
                <a16:creationId xmlns:a16="http://schemas.microsoft.com/office/drawing/2014/main" id="{CB809127-6E1D-4D8C-954F-BDA32B965B63}"/>
              </a:ext>
            </a:extLst>
          </p:cNvPr>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extLst>
      <p:ext uri="{BB962C8B-B14F-4D97-AF65-F5344CB8AC3E}">
        <p14:creationId xmlns:p14="http://schemas.microsoft.com/office/powerpoint/2010/main" val="413421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Objectives</a:t>
            </a:r>
            <a:endParaRPr lang="zh-CN" altLang="en-US" dirty="0"/>
          </a:p>
        </p:txBody>
      </p:sp>
      <p:sp>
        <p:nvSpPr>
          <p:cNvPr id="3" name="内容占位符 2"/>
          <p:cNvSpPr>
            <a:spLocks noGrp="1"/>
          </p:cNvSpPr>
          <p:nvPr>
            <p:ph idx="1"/>
          </p:nvPr>
        </p:nvSpPr>
        <p:spPr/>
        <p:txBody>
          <a:bodyPr/>
          <a:lstStyle/>
          <a:p>
            <a:r>
              <a:rPr lang="en-US" altLang="zh-CN" dirty="0"/>
              <a:t>How a program runs on a basic computer</a:t>
            </a:r>
          </a:p>
          <a:p>
            <a:r>
              <a:rPr lang="en-US" altLang="zh-CN" dirty="0"/>
              <a:t>What is Python</a:t>
            </a:r>
          </a:p>
          <a:p>
            <a:r>
              <a:rPr lang="en-US" altLang="zh-CN" dirty="0"/>
              <a:t>How to get Python</a:t>
            </a:r>
          </a:p>
          <a:p>
            <a:r>
              <a:rPr lang="en-US" altLang="zh-CN" dirty="0"/>
              <a:t>Run a Python program</a:t>
            </a:r>
          </a:p>
          <a:p>
            <a:r>
              <a:rPr lang="en-US" altLang="zh-CN" dirty="0"/>
              <a:t>Basics about print and comments</a:t>
            </a:r>
          </a:p>
          <a:p>
            <a:r>
              <a:rPr lang="en-US" altLang="zh-CN" dirty="0"/>
              <a:t>Basic control flow</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523937" y="1096828"/>
            <a:ext cx="7104364" cy="471488"/>
          </a:xfrm>
        </p:spPr>
        <p:txBody>
          <a:bodyPr/>
          <a:lstStyle/>
          <a:p>
            <a:r>
              <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rPr>
              <a:t>高盛华</a:t>
            </a:r>
          </a:p>
        </p:txBody>
      </p:sp>
      <p:sp>
        <p:nvSpPr>
          <p:cNvPr id="5" name="Content Placeholder 2"/>
          <p:cNvSpPr txBox="1">
            <a:spLocks/>
          </p:cNvSpPr>
          <p:nvPr/>
        </p:nvSpPr>
        <p:spPr bwMode="auto">
          <a:xfrm>
            <a:off x="549812" y="2111796"/>
            <a:ext cx="7506273" cy="2643188"/>
          </a:xfrm>
          <a:prstGeom prst="rect">
            <a:avLst/>
          </a:prstGeom>
          <a:noFill/>
          <a:ln w="9525">
            <a:noFill/>
            <a:miter lim="800000"/>
            <a:headEnd/>
            <a:tailEnd/>
          </a:ln>
        </p:spPr>
        <p:txBody>
          <a:bodyPr lIns="51435" tIns="25718" rIns="51435" bIns="25718"/>
          <a:lstStyle>
            <a:lvl1pPr marL="342900" indent="-342900" algn="l" rtl="0" eaLnBrk="0" fontAlgn="base" hangingPunct="0">
              <a:spcBef>
                <a:spcPct val="20000"/>
              </a:spcBef>
              <a:spcAft>
                <a:spcPct val="0"/>
              </a:spcAft>
              <a:buClr>
                <a:srgbClr val="C00000"/>
              </a:buClr>
              <a:buSzPct val="60000"/>
              <a:buFont typeface="Wingdings" pitchFamily="2" charset="2"/>
              <a:buChar char="u"/>
              <a:defRPr sz="3000" kern="1200">
                <a:solidFill>
                  <a:schemeClr val="tx1"/>
                </a:solidFill>
                <a:latin typeface="+mn-lt"/>
                <a:ea typeface="+mn-ea"/>
                <a:cs typeface="汉仪中圆简"/>
              </a:defRPr>
            </a:lvl1pPr>
            <a:lvl2pPr marL="742950" indent="-285750" algn="l" rtl="0" eaLnBrk="0" fontAlgn="base" hangingPunct="0">
              <a:spcBef>
                <a:spcPct val="20000"/>
              </a:spcBef>
              <a:spcAft>
                <a:spcPct val="0"/>
              </a:spcAft>
              <a:buClr>
                <a:srgbClr val="C00000"/>
              </a:buClr>
              <a:buSzPct val="60000"/>
              <a:buFont typeface="Wingdings" pitchFamily="2" charset="2"/>
              <a:buChar char="l"/>
              <a:defRPr sz="2400" kern="1200">
                <a:solidFill>
                  <a:schemeClr val="tx1"/>
                </a:solidFill>
                <a:latin typeface="+mn-lt"/>
                <a:ea typeface="+mn-ea"/>
                <a:cs typeface="汉仪中圆简"/>
              </a:defRPr>
            </a:lvl2pPr>
            <a:lvl3pPr marL="1143000" indent="-228600" algn="l" rtl="0" eaLnBrk="0" fontAlgn="base" hangingPunct="0">
              <a:spcBef>
                <a:spcPct val="20000"/>
              </a:spcBef>
              <a:spcAft>
                <a:spcPct val="0"/>
              </a:spcAft>
              <a:buClr>
                <a:srgbClr val="C00000"/>
              </a:buClr>
              <a:buSzPct val="80000"/>
              <a:buFont typeface="华文中宋" pitchFamily="2" charset="-122"/>
              <a:buChar char="–"/>
              <a:defRPr sz="2000" kern="1200">
                <a:solidFill>
                  <a:schemeClr val="tx1"/>
                </a:solidFill>
                <a:latin typeface="+mn-lt"/>
                <a:ea typeface="+mn-ea"/>
                <a:cs typeface="汉仪中圆简"/>
              </a:defRPr>
            </a:lvl3pPr>
            <a:lvl4pPr marL="1600200" indent="-228600" algn="l" rtl="0" eaLnBrk="0" fontAlgn="base" hangingPunct="0">
              <a:spcBef>
                <a:spcPct val="20000"/>
              </a:spcBef>
              <a:spcAft>
                <a:spcPct val="0"/>
              </a:spcAft>
              <a:buClr>
                <a:srgbClr val="C00000"/>
              </a:buClr>
              <a:buFont typeface="Arial" pitchFamily="34" charset="0"/>
              <a:buChar char="•"/>
              <a:defRPr sz="1600" kern="1200">
                <a:solidFill>
                  <a:schemeClr val="tx1"/>
                </a:solidFill>
                <a:latin typeface="+mn-lt"/>
                <a:ea typeface="+mn-ea"/>
                <a:cs typeface="汉仪中圆简"/>
              </a:defRPr>
            </a:lvl4pPr>
            <a:lvl5pPr marL="2057400" indent="-228600" algn="l" rtl="0" eaLnBrk="0" fontAlgn="base" hangingPunct="0">
              <a:spcBef>
                <a:spcPct val="20000"/>
              </a:spcBef>
              <a:spcAft>
                <a:spcPct val="0"/>
              </a:spcAft>
              <a:buClr>
                <a:srgbClr val="C00000"/>
              </a:buClr>
              <a:buFont typeface="Arial" pitchFamily="34" charset="0"/>
              <a:buChar char="•"/>
              <a:defRPr sz="1600" kern="1200">
                <a:solidFill>
                  <a:schemeClr val="tx1"/>
                </a:solidFill>
                <a:latin typeface="+mn-lt"/>
                <a:ea typeface="+mn-ea"/>
                <a:cs typeface="汉仪中圆简"/>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defRPr/>
            </a:pPr>
            <a:r>
              <a:rPr lang="zh-CN" altLang="en-US" sz="2100" b="1" dirty="0"/>
              <a:t>教育背景：</a:t>
            </a:r>
            <a:endParaRPr lang="en-US" altLang="zh-CN" sz="2100" b="1" dirty="0"/>
          </a:p>
          <a:p>
            <a:pPr eaLnBrk="1" hangingPunct="1">
              <a:defRPr/>
            </a:pPr>
            <a:r>
              <a:rPr lang="en-US" altLang="zh-CN" sz="1500" dirty="0"/>
              <a:t>2008.08 – 2012.06  </a:t>
            </a:r>
            <a:r>
              <a:rPr lang="zh-CN" altLang="en-US" sz="1500" dirty="0"/>
              <a:t>新加坡南洋理工大学                                                     博士</a:t>
            </a:r>
          </a:p>
          <a:p>
            <a:pPr eaLnBrk="1" hangingPunct="1">
              <a:defRPr/>
            </a:pPr>
            <a:r>
              <a:rPr lang="en-US" altLang="zh-CN" sz="1500" dirty="0"/>
              <a:t>2004.09 – 2008.07  </a:t>
            </a:r>
            <a:r>
              <a:rPr lang="zh-CN" altLang="en-US" sz="1500" dirty="0"/>
              <a:t>中国科学技术大学                                              </a:t>
            </a:r>
            <a:r>
              <a:rPr lang="en-US" altLang="zh-CN" sz="1500" dirty="0"/>
              <a:t>           </a:t>
            </a:r>
            <a:r>
              <a:rPr lang="zh-CN" altLang="en-US" sz="1500" dirty="0"/>
              <a:t>学士</a:t>
            </a:r>
            <a:endParaRPr lang="en-US" altLang="zh-CN" sz="1500" dirty="0"/>
          </a:p>
          <a:p>
            <a:pPr marL="0" indent="0" eaLnBrk="1" hangingPunct="1">
              <a:buNone/>
              <a:defRPr/>
            </a:pPr>
            <a:r>
              <a:rPr lang="zh-CN" altLang="en-US" sz="2100" b="1" dirty="0"/>
              <a:t>工作经历：</a:t>
            </a:r>
            <a:endParaRPr lang="en-US" altLang="zh-CN" sz="2100" b="1" dirty="0"/>
          </a:p>
          <a:p>
            <a:pPr eaLnBrk="1" hangingPunct="1">
              <a:defRPr/>
            </a:pPr>
            <a:r>
              <a:rPr lang="en-US" altLang="zh-CN" sz="1500" dirty="0"/>
              <a:t>2014.08 -                       </a:t>
            </a:r>
            <a:r>
              <a:rPr lang="zh-CN" altLang="en-US" sz="1500" dirty="0"/>
              <a:t>上海科技大学</a:t>
            </a:r>
            <a:r>
              <a:rPr lang="en-US" altLang="zh-CN" sz="1500" dirty="0"/>
              <a:t>                                                      </a:t>
            </a:r>
            <a:r>
              <a:rPr lang="zh-CN" altLang="en-US" sz="1500" dirty="0"/>
              <a:t>研究员</a:t>
            </a:r>
            <a:r>
              <a:rPr lang="en-US" altLang="zh-CN" sz="1500" dirty="0"/>
              <a:t>/</a:t>
            </a:r>
            <a:r>
              <a:rPr lang="zh-CN" altLang="en-US" sz="1500" dirty="0"/>
              <a:t>博导</a:t>
            </a:r>
            <a:endParaRPr lang="en-US" altLang="zh-CN" sz="1500" dirty="0"/>
          </a:p>
          <a:p>
            <a:pPr eaLnBrk="1" hangingPunct="1">
              <a:defRPr/>
            </a:pPr>
            <a:r>
              <a:rPr lang="en-US" altLang="zh-CN" sz="1500" dirty="0"/>
              <a:t>2015.01 - 2015.06       </a:t>
            </a:r>
            <a:r>
              <a:rPr lang="zh-CN" altLang="en-US" sz="1500" dirty="0"/>
              <a:t>加州大学伯克利分校   </a:t>
            </a:r>
            <a:r>
              <a:rPr lang="en-US" altLang="zh-CN" sz="1500" dirty="0"/>
              <a:t>                                      </a:t>
            </a:r>
            <a:r>
              <a:rPr lang="zh-CN" altLang="en-US" sz="1500" dirty="0"/>
              <a:t>访问教授</a:t>
            </a:r>
            <a:endParaRPr lang="en-US" altLang="zh-CN" sz="1500" dirty="0"/>
          </a:p>
          <a:p>
            <a:pPr eaLnBrk="1" hangingPunct="1">
              <a:defRPr/>
            </a:pPr>
            <a:r>
              <a:rPr lang="en-US" altLang="zh-CN" sz="1500" dirty="0"/>
              <a:t>2012.06 - 2014.08       </a:t>
            </a:r>
            <a:r>
              <a:rPr lang="zh-CN" altLang="en-US" sz="1500" dirty="0"/>
              <a:t>美国伊利诺伊大学新加坡高等研究院          研究科学家</a:t>
            </a:r>
            <a:endParaRPr lang="en-US" altLang="zh-CN" sz="1500" dirty="0"/>
          </a:p>
          <a:p>
            <a:pPr marL="0" indent="0" eaLnBrk="1" hangingPunct="1">
              <a:buNone/>
              <a:defRPr/>
            </a:pPr>
            <a:endParaRPr lang="zh-CN" altLang="en-US" sz="1050" dirty="0"/>
          </a:p>
          <a:p>
            <a:pPr lvl="1" eaLnBrk="1" hangingPunct="1">
              <a:lnSpc>
                <a:spcPct val="70000"/>
              </a:lnSpc>
              <a:defRPr/>
            </a:pPr>
            <a:endParaRPr lang="zh-CN" altLang="en-US" sz="750" dirty="0"/>
          </a:p>
          <a:p>
            <a:pPr eaLnBrk="1" hangingPunct="1">
              <a:lnSpc>
                <a:spcPct val="70000"/>
              </a:lnSpc>
              <a:defRPr/>
            </a:pPr>
            <a:endParaRPr lang="zh-CN" altLang="en-US" sz="1050" dirty="0"/>
          </a:p>
        </p:txBody>
      </p:sp>
      <p:grpSp>
        <p:nvGrpSpPr>
          <p:cNvPr id="7172" name="Group 3"/>
          <p:cNvGrpSpPr>
            <a:grpSpLocks/>
          </p:cNvGrpSpPr>
          <p:nvPr/>
        </p:nvGrpSpPr>
        <p:grpSpPr bwMode="auto">
          <a:xfrm>
            <a:off x="3412075" y="4371602"/>
            <a:ext cx="1372856" cy="609600"/>
            <a:chOff x="6553200" y="4616018"/>
            <a:chExt cx="2628899" cy="1510145"/>
          </a:xfrm>
        </p:grpSpPr>
        <p:sp>
          <p:nvSpPr>
            <p:cNvPr id="6" name="Rectangle 5"/>
            <p:cNvSpPr/>
            <p:nvPr/>
          </p:nvSpPr>
          <p:spPr>
            <a:xfrm>
              <a:off x="6553200" y="4616018"/>
              <a:ext cx="2590798" cy="1510145"/>
            </a:xfrm>
            <a:prstGeom prst="rect">
              <a:avLst/>
            </a:prstGeom>
            <a:solidFill>
              <a:srgbClr val="003399"/>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500"/>
            </a:p>
          </p:txBody>
        </p:sp>
        <p:pic>
          <p:nvPicPr>
            <p:cNvPr id="717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8933" y="4622007"/>
              <a:ext cx="2623166"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5641182"/>
              <a:ext cx="254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3"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323" y="4263256"/>
            <a:ext cx="880751"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1097" y="4296595"/>
            <a:ext cx="883403" cy="7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541" y="4307309"/>
            <a:ext cx="92054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p:cNvPicPr>
            <a:picLocks noChangeAspect="1"/>
          </p:cNvPicPr>
          <p:nvPr/>
        </p:nvPicPr>
        <p:blipFill>
          <a:blip r:embed="rId8">
            <a:extLst>
              <a:ext uri="{28A0092B-C50C-407E-A947-70E740481C1C}">
                <a14:useLocalDpi xmlns:a14="http://schemas.microsoft.com/office/drawing/2010/main" val="0"/>
              </a:ext>
            </a:extLst>
          </a:blip>
          <a:srcRect t="42780"/>
          <a:stretch>
            <a:fillRect/>
          </a:stretch>
        </p:blipFill>
        <p:spPr bwMode="auto">
          <a:xfrm>
            <a:off x="1564223" y="4371604"/>
            <a:ext cx="1857003"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Box 1"/>
          <p:cNvSpPr txBox="1">
            <a:spLocks noChangeArrowheads="1"/>
          </p:cNvSpPr>
          <p:nvPr/>
        </p:nvSpPr>
        <p:spPr bwMode="auto">
          <a:xfrm>
            <a:off x="549811" y="1556692"/>
            <a:ext cx="64201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nSpc>
                <a:spcPct val="100000"/>
              </a:lnSpc>
              <a:spcBef>
                <a:spcPct val="0"/>
              </a:spcBef>
              <a:buFontTx/>
              <a:buNone/>
            </a:pPr>
            <a:r>
              <a:rPr lang="zh-CN" altLang="en-US" sz="1200" dirty="0">
                <a:latin typeface="Arial" panose="020B0604020202020204" pitchFamily="34" charset="0"/>
                <a:ea typeface="宋体" panose="02010600030101010101" pitchFamily="2" charset="-122"/>
              </a:rPr>
              <a:t>研究员</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博导</a:t>
            </a:r>
            <a:endParaRPr lang="en-US" altLang="zh-CN" sz="1200" dirty="0">
              <a:latin typeface="Arial" panose="020B0604020202020204" pitchFamily="34" charset="0"/>
              <a:ea typeface="宋体" panose="02010600030101010101" pitchFamily="2" charset="-122"/>
            </a:endParaRPr>
          </a:p>
          <a:p>
            <a:pPr>
              <a:lnSpc>
                <a:spcPct val="100000"/>
              </a:lnSpc>
              <a:spcBef>
                <a:spcPct val="0"/>
              </a:spcBef>
              <a:buFontTx/>
              <a:buNone/>
            </a:pPr>
            <a:r>
              <a:rPr lang="zh-CN" altLang="en-US" sz="1200" dirty="0">
                <a:latin typeface="Arial" panose="020B0604020202020204" pitchFamily="34" charset="0"/>
                <a:ea typeface="宋体" panose="02010600030101010101" pitchFamily="2" charset="-122"/>
              </a:rPr>
              <a:t>中组部青年千人计划</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微软学者</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浦江人才</a:t>
            </a:r>
            <a:r>
              <a:rPr lang="en-US" altLang="zh-CN" sz="1200" dirty="0">
                <a:latin typeface="Arial" panose="020B0604020202020204" pitchFamily="34" charset="0"/>
                <a:ea typeface="宋体" panose="02010600030101010101" pitchFamily="2" charset="-122"/>
              </a:rPr>
              <a:t>/ACM</a:t>
            </a:r>
            <a:r>
              <a:rPr lang="zh-CN" altLang="en-US" sz="1200" dirty="0">
                <a:latin typeface="Arial" panose="020B0604020202020204" pitchFamily="34" charset="0"/>
                <a:ea typeface="宋体" panose="02010600030101010101" pitchFamily="2" charset="-122"/>
              </a:rPr>
              <a:t>青年科学家奖</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曙光学者</a:t>
            </a:r>
            <a:endParaRPr lang="en-US" altLang="zh-CN" sz="1200" dirty="0">
              <a:latin typeface="Arial" panose="020B0604020202020204" pitchFamily="34" charset="0"/>
              <a:ea typeface="宋体" panose="02010600030101010101" pitchFamily="2" charset="-122"/>
            </a:endParaRPr>
          </a:p>
          <a:p>
            <a:pPr>
              <a:lnSpc>
                <a:spcPct val="100000"/>
              </a:lnSpc>
              <a:spcBef>
                <a:spcPct val="0"/>
              </a:spcBef>
              <a:buFontTx/>
              <a:buNone/>
            </a:pPr>
            <a:r>
              <a:rPr lang="zh-CN" altLang="en-US" sz="1200" dirty="0">
                <a:latin typeface="Arial" panose="020B0604020202020204" pitchFamily="34" charset="0"/>
                <a:ea typeface="宋体" panose="02010600030101010101" pitchFamily="2" charset="-122"/>
              </a:rPr>
              <a:t>上海科技大学</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旷世科技联合实验室主任</a:t>
            </a:r>
            <a:endParaRPr lang="en-US" altLang="zh-CN" sz="1200" dirty="0">
              <a:latin typeface="Arial" panose="020B0604020202020204" pitchFamily="34" charset="0"/>
              <a:ea typeface="宋体" panose="02010600030101010101" pitchFamily="2" charset="-122"/>
            </a:endParaRPr>
          </a:p>
          <a:p>
            <a:pPr>
              <a:lnSpc>
                <a:spcPct val="100000"/>
              </a:lnSpc>
              <a:spcBef>
                <a:spcPct val="0"/>
              </a:spcBef>
              <a:buFontTx/>
              <a:buNone/>
            </a:pPr>
            <a:endParaRPr lang="zh-CN" altLang="en-US" sz="12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8266830"/>
      </p:ext>
    </p:extLst>
  </p:cSld>
  <p:clrMapOvr>
    <a:masterClrMapping/>
  </p:clrMapOvr>
  <p:transition spd="slow" advTm="26888"/>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a:t>
            </a:r>
            <a:endParaRPr lang="en-US" dirty="0">
              <a:latin typeface="Cabin"/>
              <a:ea typeface="Cabin"/>
              <a:cs typeface="Cabin"/>
              <a:sym typeface="Cabin"/>
            </a:endParaRPr>
          </a:p>
          <a:p>
            <a:pPr algn="ctr">
              <a:buClr>
                <a:schemeClr val="lt1"/>
              </a:buClr>
              <a:buSzPct val="25000"/>
            </a:pP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sp>
        <p:nvSpPr>
          <p:cNvPr id="16"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17" name="灯片编号占位符 16"/>
          <p:cNvSpPr>
            <a:spLocks noGrp="1"/>
          </p:cNvSpPr>
          <p:nvPr>
            <p:ph type="sldNum" sz="quarter" idx="12"/>
          </p:nvPr>
        </p:nvSpPr>
        <p:spPr/>
        <p:txBody>
          <a:bodyPr/>
          <a:lstStyle/>
          <a:p>
            <a:fld id="{0C913308-F349-4B6D-A68A-DD1791B4A57B}" type="slidenum">
              <a:rPr lang="zh-CN" altLang="en-US" smtClean="0"/>
              <a:pPr/>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Central Processing Unit:  Runs the Program - Executing simple instructions (add, multiply, etc), one by one. </a:t>
            </a:r>
          </a:p>
          <a:p>
            <a:r>
              <a:rPr lang="en-US" altLang="zh-CN" dirty="0"/>
              <a:t>Input Devices:  Keyboard, Mouse, Touch Screen</a:t>
            </a:r>
          </a:p>
          <a:p>
            <a:r>
              <a:rPr lang="en-US" altLang="zh-CN" dirty="0"/>
              <a:t>Output Devices:  Screen, Speakers, Printer, DVD Burner</a:t>
            </a:r>
          </a:p>
          <a:p>
            <a:r>
              <a:rPr lang="en-US" altLang="zh-CN" dirty="0"/>
              <a:t>Main Memory:  Fast small temporary storage - lost on reboot</a:t>
            </a:r>
          </a:p>
          <a:p>
            <a:r>
              <a:rPr lang="en-US" altLang="zh-CN" dirty="0"/>
              <a:t>Secondary Memory:  Slower large permanent storage - lasts until deleted - disk drive / memory stick</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a program runs on 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a:t>
            </a:r>
            <a:endParaRPr lang="en-US" dirty="0">
              <a:latin typeface="Cabin"/>
              <a:ea typeface="Cabin"/>
              <a:cs typeface="Cabin"/>
              <a:sym typeface="Cabin"/>
            </a:endParaRPr>
          </a:p>
          <a:p>
            <a:pPr algn="ctr">
              <a:buClr>
                <a:schemeClr val="lt1"/>
              </a:buClr>
              <a:buSzPct val="25000"/>
            </a:pP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sp>
        <p:nvSpPr>
          <p:cNvPr id="29" name="Shape 386"/>
          <p:cNvSpPr/>
          <p:nvPr/>
        </p:nvSpPr>
        <p:spPr>
          <a:xfrm>
            <a:off x="5164931" y="1455557"/>
            <a:ext cx="1014413"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400">
                <a:latin typeface="Cabin"/>
                <a:ea typeface="Cabin"/>
                <a:cs typeface="Cabin"/>
                <a:sym typeface="Cabin"/>
              </a:rPr>
              <a:t>What</a:t>
            </a:r>
          </a:p>
          <a:p>
            <a:pPr algn="ctr">
              <a:buClr>
                <a:srgbClr val="000000"/>
              </a:buClr>
              <a:buSzPct val="25000"/>
            </a:pPr>
            <a:r>
              <a:rPr lang="en-US" sz="1400">
                <a:latin typeface="Cabin"/>
                <a:ea typeface="Cabin"/>
                <a:cs typeface="Cabin"/>
                <a:sym typeface="Cabin"/>
              </a:rPr>
              <a:t>Next?</a:t>
            </a:r>
          </a:p>
        </p:txBody>
      </p:sp>
      <p:pic>
        <p:nvPicPr>
          <p:cNvPr id="30" name="Shape 387"/>
          <p:cNvPicPr preferRelativeResize="0"/>
          <p:nvPr/>
        </p:nvPicPr>
        <p:blipFill rotWithShape="1">
          <a:blip r:embed="rId4">
            <a:alphaModFix/>
          </a:blip>
          <a:srcRect/>
          <a:stretch/>
        </p:blipFill>
        <p:spPr>
          <a:xfrm>
            <a:off x="3871019" y="4703582"/>
            <a:ext cx="257175" cy="486965"/>
          </a:xfrm>
          <a:prstGeom prst="rect">
            <a:avLst/>
          </a:prstGeom>
          <a:noFill/>
          <a:ln>
            <a:noFill/>
          </a:ln>
        </p:spPr>
      </p:pic>
      <p:sp>
        <p:nvSpPr>
          <p:cNvPr id="31" name="Shape 388"/>
          <p:cNvSpPr/>
          <p:nvPr/>
        </p:nvSpPr>
        <p:spPr>
          <a:xfrm>
            <a:off x="4314825" y="3798707"/>
            <a:ext cx="1557337" cy="952500"/>
          </a:xfrm>
          <a:prstGeom prst="wedgeEllipseCallout">
            <a:avLst>
              <a:gd name="adj1" fmla="val -17963"/>
              <a:gd name="adj2" fmla="val 84303"/>
            </a:avLst>
          </a:prstGeom>
          <a:solidFill>
            <a:schemeClr val="accent1">
              <a:lumMod val="20000"/>
              <a:lumOff val="80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400" dirty="0">
                <a:latin typeface="Cabin"/>
                <a:ea typeface="Cabin"/>
                <a:cs typeface="Cabin"/>
                <a:sym typeface="Cabin"/>
              </a:rPr>
              <a:t>if x&lt; 3: </a:t>
            </a:r>
          </a:p>
          <a:p>
            <a:pPr algn="ctr">
              <a:buClr>
                <a:srgbClr val="00FF00"/>
              </a:buClr>
              <a:buSzPct val="25000"/>
            </a:pPr>
            <a:r>
              <a:rPr lang="en-US" sz="1400" dirty="0">
                <a:latin typeface="Cabin"/>
                <a:ea typeface="Cabin"/>
                <a:cs typeface="Cabin"/>
                <a:sym typeface="Cabin"/>
              </a:rPr>
              <a:t>print(</a:t>
            </a:r>
            <a:r>
              <a:rPr lang="en-US" altLang="zh-CN" sz="1400" dirty="0">
                <a:latin typeface="Cabin"/>
                <a:ea typeface="Cabin"/>
                <a:cs typeface="Cabin"/>
                <a:sym typeface="Cabin"/>
              </a:rPr>
              <a:t>x</a:t>
            </a:r>
            <a:r>
              <a:rPr lang="en-US" sz="1400" dirty="0">
                <a:latin typeface="Cabin"/>
                <a:ea typeface="Cabin"/>
                <a:cs typeface="Cabin"/>
                <a:sym typeface="Cabin"/>
              </a:rPr>
              <a:t>)</a:t>
            </a:r>
          </a:p>
        </p:txBody>
      </p:sp>
      <p:sp>
        <p:nvSpPr>
          <p:cNvPr id="32"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33" name="Shape 403"/>
          <p:cNvSpPr txBox="1"/>
          <p:nvPr/>
        </p:nvSpPr>
        <p:spPr>
          <a:xfrm>
            <a:off x="5580112" y="4869160"/>
            <a:ext cx="1750250" cy="857250"/>
          </a:xfrm>
          <a:prstGeom prst="rect">
            <a:avLst/>
          </a:prstGeom>
          <a:noFill/>
          <a:ln>
            <a:noFill/>
          </a:ln>
        </p:spPr>
        <p:txBody>
          <a:bodyPr lIns="0" tIns="0" rIns="0" bIns="0" anchor="ctr" anchorCtr="0">
            <a:noAutofit/>
          </a:bodyPr>
          <a:lstStyle/>
          <a:p>
            <a:pPr algn="ctr">
              <a:buClr>
                <a:srgbClr val="008080"/>
              </a:buClr>
              <a:buSzPct val="25000"/>
            </a:pPr>
            <a:r>
              <a:rPr lang="en-US" sz="2000" dirty="0">
                <a:latin typeface="Cabin"/>
                <a:ea typeface="Cabin"/>
                <a:cs typeface="Cabin"/>
                <a:sym typeface="Cabin"/>
              </a:rPr>
              <a:t>Programming</a:t>
            </a:r>
          </a:p>
          <a:p>
            <a:pPr algn="ctr">
              <a:buClr>
                <a:srgbClr val="008080"/>
              </a:buClr>
              <a:buSzPct val="25000"/>
            </a:pPr>
            <a:r>
              <a:rPr lang="en-US" sz="2000" dirty="0">
                <a:latin typeface="Cabin"/>
                <a:ea typeface="Cabin"/>
                <a:cs typeface="Cabin"/>
                <a:sym typeface="Cabin"/>
              </a:rPr>
              <a:t>Language</a:t>
            </a:r>
          </a:p>
        </p:txBody>
      </p:sp>
      <p:sp>
        <p:nvSpPr>
          <p:cNvPr id="34" name="灯片编号占位符 33"/>
          <p:cNvSpPr>
            <a:spLocks noGrp="1"/>
          </p:cNvSpPr>
          <p:nvPr>
            <p:ph type="sldNum" sz="quarter" idx="12"/>
          </p:nvPr>
        </p:nvSpPr>
        <p:spPr/>
        <p:txBody>
          <a:bodyPr/>
          <a:lstStyle/>
          <a:p>
            <a:fld id="{0C913308-F349-4B6D-A68A-DD1791B4A57B}" type="slidenum">
              <a:rPr lang="zh-CN" altLang="en-US" smtClean="0"/>
              <a:pPr/>
              <a:t>32</a:t>
            </a:fld>
            <a:endParaRPr lang="zh-CN" altLang="en-US"/>
          </a:p>
        </p:txBody>
      </p:sp>
      <p:cxnSp>
        <p:nvCxnSpPr>
          <p:cNvPr id="4" name="直接连接符 3">
            <a:extLst>
              <a:ext uri="{FF2B5EF4-FFF2-40B4-BE49-F238E27FC236}">
                <a16:creationId xmlns:a16="http://schemas.microsoft.com/office/drawing/2014/main" id="{FF978F56-3EA5-4A68-A744-A988477D5B8B}"/>
              </a:ext>
            </a:extLst>
          </p:cNvPr>
          <p:cNvCxnSpPr>
            <a:cxnSpLocks/>
          </p:cNvCxnSpPr>
          <p:nvPr/>
        </p:nvCxnSpPr>
        <p:spPr>
          <a:xfrm>
            <a:off x="5638411" y="4655248"/>
            <a:ext cx="296057" cy="40145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a program runs on 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 </a:t>
            </a: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sp>
        <p:nvSpPr>
          <p:cNvPr id="29" name="Shape 386"/>
          <p:cNvSpPr/>
          <p:nvPr/>
        </p:nvSpPr>
        <p:spPr>
          <a:xfrm>
            <a:off x="5164931" y="1455557"/>
            <a:ext cx="1014413" cy="952500"/>
          </a:xfrm>
          <a:prstGeom prst="wedgeEllipseCallout">
            <a:avLst>
              <a:gd name="adj1" fmla="val -64148"/>
              <a:gd name="adj2" fmla="val 74451"/>
            </a:avLst>
          </a:prstGeom>
          <a:blipFill rotWithShape="1">
            <a:blip r:embed="rId2">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400">
                <a:latin typeface="Cabin"/>
                <a:ea typeface="Cabin"/>
                <a:cs typeface="Cabin"/>
                <a:sym typeface="Cabin"/>
              </a:rPr>
              <a:t>What</a:t>
            </a:r>
          </a:p>
          <a:p>
            <a:pPr algn="ctr">
              <a:buClr>
                <a:srgbClr val="000000"/>
              </a:buClr>
              <a:buSzPct val="25000"/>
            </a:pPr>
            <a:r>
              <a:rPr lang="en-US" sz="1400">
                <a:latin typeface="Cabin"/>
                <a:ea typeface="Cabin"/>
                <a:cs typeface="Cabin"/>
                <a:sym typeface="Cabin"/>
              </a:rPr>
              <a:t>Next?</a:t>
            </a:r>
          </a:p>
        </p:txBody>
      </p:sp>
      <p:pic>
        <p:nvPicPr>
          <p:cNvPr id="30" name="Shape 387"/>
          <p:cNvPicPr preferRelativeResize="0"/>
          <p:nvPr/>
        </p:nvPicPr>
        <p:blipFill rotWithShape="1">
          <a:blip r:embed="rId3">
            <a:alphaModFix/>
          </a:blip>
          <a:srcRect/>
          <a:stretch/>
        </p:blipFill>
        <p:spPr>
          <a:xfrm>
            <a:off x="3871019" y="4703582"/>
            <a:ext cx="257175" cy="486965"/>
          </a:xfrm>
          <a:prstGeom prst="rect">
            <a:avLst/>
          </a:prstGeom>
          <a:noFill/>
          <a:ln>
            <a:noFill/>
          </a:ln>
        </p:spPr>
      </p:pic>
      <p:sp>
        <p:nvSpPr>
          <p:cNvPr id="31" name="Shape 388"/>
          <p:cNvSpPr/>
          <p:nvPr/>
        </p:nvSpPr>
        <p:spPr>
          <a:xfrm>
            <a:off x="4314825" y="3798707"/>
            <a:ext cx="1557337" cy="952500"/>
          </a:xfrm>
          <a:prstGeom prst="wedgeEllipseCallout">
            <a:avLst>
              <a:gd name="adj1" fmla="val -17963"/>
              <a:gd name="adj2" fmla="val 84303"/>
            </a:avLst>
          </a:prstGeom>
          <a:solidFill>
            <a:schemeClr val="accent1">
              <a:lumMod val="20000"/>
              <a:lumOff val="80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400" b="1" dirty="0">
                <a:solidFill>
                  <a:schemeClr val="accent6">
                    <a:lumMod val="75000"/>
                  </a:schemeClr>
                </a:solidFill>
                <a:latin typeface="Courier New"/>
                <a:ea typeface="Courier New"/>
                <a:cs typeface="Courier New"/>
                <a:sym typeface="Courier New"/>
              </a:rPr>
              <a:t>01001001</a:t>
            </a:r>
          </a:p>
          <a:p>
            <a:pPr algn="ctr">
              <a:buClr>
                <a:srgbClr val="008080"/>
              </a:buClr>
              <a:buSzPct val="25000"/>
            </a:pPr>
            <a:r>
              <a:rPr lang="en-US" sz="1400" b="1" dirty="0">
                <a:solidFill>
                  <a:schemeClr val="accent6">
                    <a:lumMod val="75000"/>
                  </a:schemeClr>
                </a:solidFill>
                <a:latin typeface="Courier New"/>
                <a:ea typeface="Courier New"/>
                <a:cs typeface="Courier New"/>
                <a:sym typeface="Courier New"/>
              </a:rPr>
              <a:t>00111001</a:t>
            </a:r>
          </a:p>
        </p:txBody>
      </p:sp>
      <p:sp>
        <p:nvSpPr>
          <p:cNvPr id="32"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17" name="Shape 403"/>
          <p:cNvSpPr txBox="1"/>
          <p:nvPr/>
        </p:nvSpPr>
        <p:spPr>
          <a:xfrm>
            <a:off x="5646692" y="4946651"/>
            <a:ext cx="1326049" cy="857250"/>
          </a:xfrm>
          <a:prstGeom prst="rect">
            <a:avLst/>
          </a:prstGeom>
          <a:noFill/>
          <a:ln>
            <a:noFill/>
          </a:ln>
        </p:spPr>
        <p:txBody>
          <a:bodyPr lIns="0" tIns="0" rIns="0" bIns="0" anchor="ctr" anchorCtr="0">
            <a:noAutofit/>
          </a:bodyPr>
          <a:lstStyle/>
          <a:p>
            <a:pPr algn="ctr">
              <a:buClr>
                <a:srgbClr val="008080"/>
              </a:buClr>
              <a:buSzPct val="25000"/>
            </a:pPr>
            <a:r>
              <a:rPr lang="en-US" sz="2000" dirty="0">
                <a:latin typeface="Cabin"/>
                <a:ea typeface="Cabin"/>
                <a:cs typeface="Cabin"/>
                <a:sym typeface="Cabin"/>
              </a:rPr>
              <a:t>Machine</a:t>
            </a:r>
          </a:p>
          <a:p>
            <a:pPr algn="ctr">
              <a:buClr>
                <a:srgbClr val="008080"/>
              </a:buClr>
              <a:buSzPct val="25000"/>
            </a:pPr>
            <a:r>
              <a:rPr lang="en-US" sz="2000" dirty="0">
                <a:latin typeface="Cabin"/>
                <a:ea typeface="Cabin"/>
                <a:cs typeface="Cabin"/>
                <a:sym typeface="Cabin"/>
              </a:rPr>
              <a:t>Language</a:t>
            </a:r>
          </a:p>
        </p:txBody>
      </p:sp>
      <p:sp>
        <p:nvSpPr>
          <p:cNvPr id="28" name="灯片编号占位符 27"/>
          <p:cNvSpPr>
            <a:spLocks noGrp="1"/>
          </p:cNvSpPr>
          <p:nvPr>
            <p:ph type="sldNum" sz="quarter" idx="12"/>
          </p:nvPr>
        </p:nvSpPr>
        <p:spPr/>
        <p:txBody>
          <a:bodyPr/>
          <a:lstStyle/>
          <a:p>
            <a:fld id="{0C913308-F349-4B6D-A68A-DD1791B4A57B}" type="slidenum">
              <a:rPr lang="zh-CN" altLang="en-US" smtClean="0"/>
              <a:pPr/>
              <a:t>33</a:t>
            </a:fld>
            <a:endParaRPr lang="zh-CN" altLang="en-US"/>
          </a:p>
        </p:txBody>
      </p:sp>
      <p:cxnSp>
        <p:nvCxnSpPr>
          <p:cNvPr id="33" name="直接连接符 32">
            <a:extLst>
              <a:ext uri="{FF2B5EF4-FFF2-40B4-BE49-F238E27FC236}">
                <a16:creationId xmlns:a16="http://schemas.microsoft.com/office/drawing/2014/main" id="{E3563242-E6F9-4D9E-9C04-EDE18F1DA260}"/>
              </a:ext>
            </a:extLst>
          </p:cNvPr>
          <p:cNvCxnSpPr>
            <a:cxnSpLocks/>
          </p:cNvCxnSpPr>
          <p:nvPr/>
        </p:nvCxnSpPr>
        <p:spPr>
          <a:xfrm>
            <a:off x="5638411" y="4655248"/>
            <a:ext cx="296057" cy="40145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Basic Computer Architecture</a:t>
            </a:r>
            <a:endParaRPr lang="zh-CN" altLang="en-US" dirty="0"/>
          </a:p>
        </p:txBody>
      </p:sp>
      <p:sp>
        <p:nvSpPr>
          <p:cNvPr id="3" name="内容占位符 2"/>
          <p:cNvSpPr>
            <a:spLocks noGrp="1"/>
          </p:cNvSpPr>
          <p:nvPr>
            <p:ph idx="1"/>
          </p:nvPr>
        </p:nvSpPr>
        <p:spPr/>
        <p:txBody>
          <a:bodyPr/>
          <a:lstStyle/>
          <a:p>
            <a:r>
              <a:rPr lang="en-US" altLang="zh-CN" dirty="0"/>
              <a:t>A very simple computer (</a:t>
            </a:r>
            <a:r>
              <a:rPr lang="en-US" altLang="zh-CN" dirty="0" err="1"/>
              <a:t>RaspberryPi</a:t>
            </a:r>
            <a:r>
              <a:rPr lang="en-US" altLang="zh-CN" dirty="0"/>
              <a:t>)</a:t>
            </a:r>
            <a:endParaRPr lang="zh-CN" altLang="en-US" dirty="0"/>
          </a:p>
        </p:txBody>
      </p:sp>
      <p:pic>
        <p:nvPicPr>
          <p:cNvPr id="4" name="Shape 307"/>
          <p:cNvPicPr preferRelativeResize="0"/>
          <p:nvPr/>
        </p:nvPicPr>
        <p:blipFill rotWithShape="1">
          <a:blip r:embed="rId2">
            <a:alphaModFix/>
          </a:blip>
          <a:srcRect/>
          <a:stretch/>
        </p:blipFill>
        <p:spPr>
          <a:xfrm>
            <a:off x="2071670" y="2285992"/>
            <a:ext cx="5286412" cy="3982024"/>
          </a:xfrm>
          <a:prstGeom prst="rect">
            <a:avLst/>
          </a:prstGeom>
          <a:noFill/>
          <a:ln>
            <a:noFill/>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extLst>
      <p:ext uri="{BB962C8B-B14F-4D97-AF65-F5344CB8AC3E}">
        <p14:creationId xmlns:p14="http://schemas.microsoft.com/office/powerpoint/2010/main" val="390524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27B859-93FC-4B29-8DC7-5990658C3DB5}"/>
              </a:ext>
            </a:extLst>
          </p:cNvPr>
          <p:cNvSpPr>
            <a:spLocks noGrp="1"/>
          </p:cNvSpPr>
          <p:nvPr>
            <p:ph type="sldNum" sz="quarter" idx="12"/>
          </p:nvPr>
        </p:nvSpPr>
        <p:spPr/>
        <p:txBody>
          <a:bodyPr/>
          <a:lstStyle/>
          <a:p>
            <a:fld id="{0C913308-F349-4B6D-A68A-DD1791B4A57B}" type="slidenum">
              <a:rPr lang="zh-CN" altLang="en-US" smtClean="0"/>
              <a:pPr/>
              <a:t>35</a:t>
            </a:fld>
            <a:endParaRPr lang="zh-CN" altLang="en-US"/>
          </a:p>
        </p:txBody>
      </p:sp>
      <p:sp>
        <p:nvSpPr>
          <p:cNvPr id="3" name="Rectangle 2">
            <a:extLst>
              <a:ext uri="{FF2B5EF4-FFF2-40B4-BE49-F238E27FC236}">
                <a16:creationId xmlns:a16="http://schemas.microsoft.com/office/drawing/2014/main" id="{5E991024-0133-48F9-B8BD-142B22356C81}"/>
              </a:ext>
            </a:extLst>
          </p:cNvPr>
          <p:cNvSpPr txBox="1">
            <a:spLocks noChangeArrowheads="1"/>
          </p:cNvSpPr>
          <p:nvPr/>
        </p:nvSpPr>
        <p:spPr>
          <a:xfrm>
            <a:off x="230096" y="276793"/>
            <a:ext cx="8567675" cy="8469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3600" dirty="0"/>
              <a:t>A brief history of programming languages</a:t>
            </a:r>
            <a:endParaRPr lang="zh-CN" altLang="en-US" sz="3600" dirty="0">
              <a:latin typeface="+mn-lt"/>
              <a:ea typeface="楷体" panose="02010609060101010101" pitchFamily="49" charset="-122"/>
            </a:endParaRPr>
          </a:p>
        </p:txBody>
      </p:sp>
      <p:sp>
        <p:nvSpPr>
          <p:cNvPr id="5" name="内容占位符 2">
            <a:extLst>
              <a:ext uri="{FF2B5EF4-FFF2-40B4-BE49-F238E27FC236}">
                <a16:creationId xmlns:a16="http://schemas.microsoft.com/office/drawing/2014/main" id="{C7C17372-5FE2-4065-8108-BF7C6D255D3E}"/>
              </a:ext>
            </a:extLst>
          </p:cNvPr>
          <p:cNvSpPr txBox="1">
            <a:spLocks/>
          </p:cNvSpPr>
          <p:nvPr/>
        </p:nvSpPr>
        <p:spPr>
          <a:xfrm>
            <a:off x="457200" y="1196752"/>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In the late 1940s, the stored-program computer invented by John von Neumann, programs written in machine language,  </a:t>
            </a:r>
            <a:r>
              <a:rPr lang="en-US" altLang="zh-CN" dirty="0">
                <a:solidFill>
                  <a:srgbClr val="FF0000"/>
                </a:solidFill>
              </a:rPr>
              <a:t>{0,1}+</a:t>
            </a:r>
          </a:p>
          <a:p>
            <a:endParaRPr lang="zh-CN" altLang="en-US" dirty="0"/>
          </a:p>
        </p:txBody>
      </p:sp>
      <p:pic>
        <p:nvPicPr>
          <p:cNvPr id="6" name="图片 5">
            <a:extLst>
              <a:ext uri="{FF2B5EF4-FFF2-40B4-BE49-F238E27FC236}">
                <a16:creationId xmlns:a16="http://schemas.microsoft.com/office/drawing/2014/main" id="{31E73282-5C97-43C8-8AD0-28E722111543}"/>
              </a:ext>
            </a:extLst>
          </p:cNvPr>
          <p:cNvPicPr>
            <a:picLocks noChangeAspect="1"/>
          </p:cNvPicPr>
          <p:nvPr/>
        </p:nvPicPr>
        <p:blipFill>
          <a:blip r:embed="rId2"/>
          <a:stretch>
            <a:fillRect/>
          </a:stretch>
        </p:blipFill>
        <p:spPr>
          <a:xfrm>
            <a:off x="2375756" y="2780928"/>
            <a:ext cx="4392488" cy="3377358"/>
          </a:xfrm>
          <a:prstGeom prst="rect">
            <a:avLst/>
          </a:prstGeom>
        </p:spPr>
      </p:pic>
    </p:spTree>
    <p:extLst>
      <p:ext uri="{BB962C8B-B14F-4D97-AF65-F5344CB8AC3E}">
        <p14:creationId xmlns:p14="http://schemas.microsoft.com/office/powerpoint/2010/main" val="353487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27B859-93FC-4B29-8DC7-5990658C3DB5}"/>
              </a:ext>
            </a:extLst>
          </p:cNvPr>
          <p:cNvSpPr>
            <a:spLocks noGrp="1"/>
          </p:cNvSpPr>
          <p:nvPr>
            <p:ph type="sldNum" sz="quarter" idx="12"/>
          </p:nvPr>
        </p:nvSpPr>
        <p:spPr/>
        <p:txBody>
          <a:bodyPr/>
          <a:lstStyle/>
          <a:p>
            <a:fld id="{0C913308-F349-4B6D-A68A-DD1791B4A57B}" type="slidenum">
              <a:rPr lang="zh-CN" altLang="en-US" smtClean="0"/>
              <a:pPr/>
              <a:t>36</a:t>
            </a:fld>
            <a:endParaRPr lang="zh-CN" altLang="en-US"/>
          </a:p>
        </p:txBody>
      </p:sp>
      <p:sp>
        <p:nvSpPr>
          <p:cNvPr id="3" name="Rectangle 2">
            <a:extLst>
              <a:ext uri="{FF2B5EF4-FFF2-40B4-BE49-F238E27FC236}">
                <a16:creationId xmlns:a16="http://schemas.microsoft.com/office/drawing/2014/main" id="{5E991024-0133-48F9-B8BD-142B22356C81}"/>
              </a:ext>
            </a:extLst>
          </p:cNvPr>
          <p:cNvSpPr txBox="1">
            <a:spLocks noChangeArrowheads="1"/>
          </p:cNvSpPr>
          <p:nvPr/>
        </p:nvSpPr>
        <p:spPr>
          <a:xfrm>
            <a:off x="230096" y="276793"/>
            <a:ext cx="8567675" cy="8469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3600" dirty="0"/>
              <a:t>A brief history of programming languages</a:t>
            </a:r>
            <a:endParaRPr lang="zh-CN" altLang="en-US" sz="3600" dirty="0">
              <a:latin typeface="+mn-lt"/>
              <a:ea typeface="楷体" panose="02010609060101010101" pitchFamily="49" charset="-122"/>
            </a:endParaRPr>
          </a:p>
        </p:txBody>
      </p:sp>
      <p:sp>
        <p:nvSpPr>
          <p:cNvPr id="5" name="内容占位符 2">
            <a:extLst>
              <a:ext uri="{FF2B5EF4-FFF2-40B4-BE49-F238E27FC236}">
                <a16:creationId xmlns:a16="http://schemas.microsoft.com/office/drawing/2014/main" id="{C7C17372-5FE2-4065-8108-BF7C6D255D3E}"/>
              </a:ext>
            </a:extLst>
          </p:cNvPr>
          <p:cNvSpPr txBox="1">
            <a:spLocks/>
          </p:cNvSpPr>
          <p:nvPr/>
        </p:nvSpPr>
        <p:spPr>
          <a:xfrm>
            <a:off x="457200" y="1196752"/>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Assembly language: in 1949 numeric codes were replaced by symbolic forms</a:t>
            </a:r>
          </a:p>
          <a:p>
            <a:pPr lvl="1"/>
            <a:r>
              <a:rPr lang="en-US" altLang="zh-CN" sz="2000" dirty="0"/>
              <a:t>Mov R, 2         (R=2)</a:t>
            </a:r>
          </a:p>
          <a:p>
            <a:r>
              <a:rPr lang="en-US" altLang="zh-CN" sz="2400" dirty="0"/>
              <a:t>Assembler: translate assembly language into corresponding machine language.</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FORTRAN language and its compiler: between 1954 and 1957, developed by IBM</a:t>
            </a:r>
          </a:p>
          <a:p>
            <a:endParaRPr lang="en-US" altLang="zh-CN" sz="2400" dirty="0"/>
          </a:p>
          <a:p>
            <a:endParaRPr lang="zh-CN" altLang="en-US" sz="2400" dirty="0"/>
          </a:p>
        </p:txBody>
      </p:sp>
      <p:pic>
        <p:nvPicPr>
          <p:cNvPr id="4" name="图片 3">
            <a:extLst>
              <a:ext uri="{FF2B5EF4-FFF2-40B4-BE49-F238E27FC236}">
                <a16:creationId xmlns:a16="http://schemas.microsoft.com/office/drawing/2014/main" id="{0E9C3352-2F61-4787-BBAE-0BEBFE26793A}"/>
              </a:ext>
            </a:extLst>
          </p:cNvPr>
          <p:cNvPicPr>
            <a:picLocks noChangeAspect="1"/>
          </p:cNvPicPr>
          <p:nvPr/>
        </p:nvPicPr>
        <p:blipFill>
          <a:blip r:embed="rId2"/>
          <a:stretch>
            <a:fillRect/>
          </a:stretch>
        </p:blipFill>
        <p:spPr>
          <a:xfrm>
            <a:off x="2326050" y="3140968"/>
            <a:ext cx="4491900" cy="2092500"/>
          </a:xfrm>
          <a:prstGeom prst="rect">
            <a:avLst/>
          </a:prstGeom>
        </p:spPr>
      </p:pic>
    </p:spTree>
    <p:extLst>
      <p:ext uri="{BB962C8B-B14F-4D97-AF65-F5344CB8AC3E}">
        <p14:creationId xmlns:p14="http://schemas.microsoft.com/office/powerpoint/2010/main" val="638696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Programming Languages</a:t>
            </a:r>
            <a:endParaRPr lang="zh-CN" altLang="en-US" dirty="0"/>
          </a:p>
        </p:txBody>
      </p:sp>
      <p:sp>
        <p:nvSpPr>
          <p:cNvPr id="3" name="内容占位符 2"/>
          <p:cNvSpPr>
            <a:spLocks noGrp="1"/>
          </p:cNvSpPr>
          <p:nvPr>
            <p:ph idx="1"/>
          </p:nvPr>
        </p:nvSpPr>
        <p:spPr>
          <a:xfrm>
            <a:off x="457200" y="1576015"/>
            <a:ext cx="8229600" cy="4525963"/>
          </a:xfrm>
        </p:spPr>
        <p:txBody>
          <a:bodyPr/>
          <a:lstStyle/>
          <a:p>
            <a:r>
              <a:rPr lang="en-US" altLang="zh-CN" dirty="0"/>
              <a:t>Far from hardware, more human-friendly.</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11" name="图片 10">
            <a:extLst>
              <a:ext uri="{FF2B5EF4-FFF2-40B4-BE49-F238E27FC236}">
                <a16:creationId xmlns:a16="http://schemas.microsoft.com/office/drawing/2014/main" id="{7F58512D-7A3C-4704-AAD9-6619C804BB44}"/>
              </a:ext>
            </a:extLst>
          </p:cNvPr>
          <p:cNvPicPr>
            <a:picLocks noChangeAspect="1"/>
          </p:cNvPicPr>
          <p:nvPr/>
        </p:nvPicPr>
        <p:blipFill>
          <a:blip r:embed="rId2"/>
          <a:stretch>
            <a:fillRect/>
          </a:stretch>
        </p:blipFill>
        <p:spPr>
          <a:xfrm>
            <a:off x="413792" y="3071331"/>
            <a:ext cx="8316416" cy="2195706"/>
          </a:xfrm>
          <a:prstGeom prst="rect">
            <a:avLst/>
          </a:prstGeom>
        </p:spPr>
      </p:pic>
      <p:sp>
        <p:nvSpPr>
          <p:cNvPr id="12" name="文本框 11">
            <a:extLst>
              <a:ext uri="{FF2B5EF4-FFF2-40B4-BE49-F238E27FC236}">
                <a16:creationId xmlns:a16="http://schemas.microsoft.com/office/drawing/2014/main" id="{0F5F59A8-E55F-424A-92E3-A1DB0198702A}"/>
              </a:ext>
            </a:extLst>
          </p:cNvPr>
          <p:cNvSpPr txBox="1"/>
          <p:nvPr/>
        </p:nvSpPr>
        <p:spPr>
          <a:xfrm>
            <a:off x="621904" y="2761183"/>
            <a:ext cx="1296144" cy="307777"/>
          </a:xfrm>
          <a:prstGeom prst="rect">
            <a:avLst/>
          </a:prstGeom>
          <a:noFill/>
        </p:spPr>
        <p:txBody>
          <a:bodyPr wrap="square" rtlCol="0">
            <a:spAutoFit/>
          </a:bodyPr>
          <a:lstStyle/>
          <a:p>
            <a:r>
              <a:rPr lang="en-US" altLang="zh-CN" sz="1400" dirty="0"/>
              <a:t>0101001…</a:t>
            </a:r>
            <a:endParaRPr lang="en-US" sz="1400" dirty="0"/>
          </a:p>
        </p:txBody>
      </p:sp>
      <p:sp>
        <p:nvSpPr>
          <p:cNvPr id="14" name="文本框 13">
            <a:extLst>
              <a:ext uri="{FF2B5EF4-FFF2-40B4-BE49-F238E27FC236}">
                <a16:creationId xmlns:a16="http://schemas.microsoft.com/office/drawing/2014/main" id="{6F73AEB6-E2CB-4E01-BFC9-81D6DE4D2772}"/>
              </a:ext>
            </a:extLst>
          </p:cNvPr>
          <p:cNvSpPr txBox="1"/>
          <p:nvPr/>
        </p:nvSpPr>
        <p:spPr>
          <a:xfrm>
            <a:off x="2915816" y="2761183"/>
            <a:ext cx="1296144" cy="307777"/>
          </a:xfrm>
          <a:prstGeom prst="rect">
            <a:avLst/>
          </a:prstGeom>
          <a:noFill/>
        </p:spPr>
        <p:txBody>
          <a:bodyPr wrap="square" rtlCol="0">
            <a:spAutoFit/>
          </a:bodyPr>
          <a:lstStyle/>
          <a:p>
            <a:r>
              <a:rPr lang="en-US" sz="1400" dirty="0"/>
              <a:t>ADD A B</a:t>
            </a:r>
          </a:p>
        </p:txBody>
      </p:sp>
      <p:sp>
        <p:nvSpPr>
          <p:cNvPr id="16" name="文本框 15">
            <a:extLst>
              <a:ext uri="{FF2B5EF4-FFF2-40B4-BE49-F238E27FC236}">
                <a16:creationId xmlns:a16="http://schemas.microsoft.com/office/drawing/2014/main" id="{92D11CD0-0AD6-4EED-BAF3-F5AD528AC4A1}"/>
              </a:ext>
            </a:extLst>
          </p:cNvPr>
          <p:cNvSpPr txBox="1"/>
          <p:nvPr/>
        </p:nvSpPr>
        <p:spPr>
          <a:xfrm>
            <a:off x="4716016" y="2761183"/>
            <a:ext cx="2520280" cy="307777"/>
          </a:xfrm>
          <a:prstGeom prst="rect">
            <a:avLst/>
          </a:prstGeom>
          <a:noFill/>
        </p:spPr>
        <p:txBody>
          <a:bodyPr wrap="square" rtlCol="0">
            <a:spAutoFit/>
          </a:bodyPr>
          <a:lstStyle/>
          <a:p>
            <a:r>
              <a:rPr lang="en-US" sz="1400" dirty="0" err="1"/>
              <a:t>calloc</a:t>
            </a:r>
            <a:r>
              <a:rPr lang="en-US" sz="1400" dirty="0"/>
              <a:t>(200, </a:t>
            </a:r>
            <a:r>
              <a:rPr lang="en-US" sz="1400" dirty="0" err="1"/>
              <a:t>sizeof</a:t>
            </a:r>
            <a:r>
              <a:rPr lang="en-US" sz="1400" dirty="0"/>
              <a:t>(char));</a:t>
            </a:r>
          </a:p>
        </p:txBody>
      </p:sp>
      <p:sp>
        <p:nvSpPr>
          <p:cNvPr id="19" name="文本框 18">
            <a:extLst>
              <a:ext uri="{FF2B5EF4-FFF2-40B4-BE49-F238E27FC236}">
                <a16:creationId xmlns:a16="http://schemas.microsoft.com/office/drawing/2014/main" id="{7979B4B5-490F-4655-976A-0BE829AFCF77}"/>
              </a:ext>
            </a:extLst>
          </p:cNvPr>
          <p:cNvSpPr txBox="1"/>
          <p:nvPr/>
        </p:nvSpPr>
        <p:spPr>
          <a:xfrm>
            <a:off x="6891772" y="2758812"/>
            <a:ext cx="2520280" cy="307777"/>
          </a:xfrm>
          <a:prstGeom prst="rect">
            <a:avLst/>
          </a:prstGeom>
          <a:noFill/>
        </p:spPr>
        <p:txBody>
          <a:bodyPr wrap="square" rtlCol="0">
            <a:spAutoFit/>
          </a:bodyPr>
          <a:lstStyle/>
          <a:p>
            <a:r>
              <a:rPr lang="en-US" sz="1400" dirty="0" err="1"/>
              <a:t>my_list</a:t>
            </a:r>
            <a:r>
              <a:rPr lang="en-US" sz="1400" dirty="0"/>
              <a:t> = [1, "Hello", 3.4]</a:t>
            </a:r>
          </a:p>
        </p:txBody>
      </p:sp>
    </p:spTree>
    <p:extLst>
      <p:ext uri="{BB962C8B-B14F-4D97-AF65-F5344CB8AC3E}">
        <p14:creationId xmlns:p14="http://schemas.microsoft.com/office/powerpoint/2010/main" val="1778749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538117" y="235308"/>
            <a:ext cx="6215063" cy="976547"/>
          </a:xfrm>
        </p:spPr>
        <p:txBody>
          <a:bodyPr>
            <a:noAutofit/>
          </a:bodyPr>
          <a:lstStyle/>
          <a:p>
            <a:pPr algn="ctr">
              <a:defRPr/>
            </a:pPr>
            <a:r>
              <a:rPr lang="en-US" altLang="zh-CN" dirty="0">
                <a:latin typeface="+mn-lt"/>
              </a:rPr>
              <a:t>How to pick a language?</a:t>
            </a:r>
            <a:endParaRPr lang="zh-CN" altLang="en-US" dirty="0">
              <a:latin typeface="+mn-lt"/>
              <a:ea typeface="楷体" panose="02010609060101010101" pitchFamily="49" charset="-122"/>
            </a:endParaRPr>
          </a:p>
        </p:txBody>
      </p:sp>
      <p:sp>
        <p:nvSpPr>
          <p:cNvPr id="2" name="矩形 1"/>
          <p:cNvSpPr/>
          <p:nvPr/>
        </p:nvSpPr>
        <p:spPr>
          <a:xfrm>
            <a:off x="150920" y="1553592"/>
            <a:ext cx="8345009" cy="3970318"/>
          </a:xfrm>
          <a:prstGeom prst="rect">
            <a:avLst/>
          </a:prstGeom>
        </p:spPr>
        <p:txBody>
          <a:bodyPr wrap="square">
            <a:spAutoFit/>
          </a:bodyPr>
          <a:lstStyle/>
          <a:p>
            <a:pPr marL="342900" indent="-342900">
              <a:lnSpc>
                <a:spcPct val="150000"/>
              </a:lnSpc>
              <a:spcBef>
                <a:spcPts val="450"/>
              </a:spcBef>
              <a:buFont typeface="Wingdings" panose="05000000000000000000" pitchFamily="2" charset="2"/>
              <a:buChar char="Ø"/>
            </a:pPr>
            <a:r>
              <a:rPr lang="en-US" altLang="zh-CN" sz="2800" b="1" dirty="0"/>
              <a:t>Meet your application requirements</a:t>
            </a:r>
          </a:p>
          <a:p>
            <a:pPr marL="914400" lvl="1" indent="-457200">
              <a:lnSpc>
                <a:spcPct val="150000"/>
              </a:lnSpc>
              <a:buFont typeface="Arial" panose="020B0604020202020204" pitchFamily="34" charset="0"/>
              <a:buChar char="•"/>
            </a:pPr>
            <a:r>
              <a:rPr lang="en-US" altLang="zh-CN" sz="2800" b="1" dirty="0"/>
              <a:t>Must it be efficient?</a:t>
            </a:r>
          </a:p>
          <a:p>
            <a:pPr marL="914400" lvl="1" indent="-457200">
              <a:lnSpc>
                <a:spcPct val="150000"/>
              </a:lnSpc>
              <a:buFont typeface="Arial" panose="020B0604020202020204" pitchFamily="34" charset="0"/>
              <a:buChar char="•"/>
            </a:pPr>
            <a:r>
              <a:rPr lang="en-US" altLang="zh-CN" sz="2800" b="1" dirty="0"/>
              <a:t>Easy to understand</a:t>
            </a:r>
          </a:p>
          <a:p>
            <a:pPr marL="914400" lvl="1" indent="-457200">
              <a:lnSpc>
                <a:spcPct val="150000"/>
              </a:lnSpc>
              <a:buFont typeface="Arial" panose="020B0604020202020204" pitchFamily="34" charset="0"/>
              <a:buChar char="•"/>
            </a:pPr>
            <a:r>
              <a:rPr lang="en-US" altLang="zh-CN" sz="2800" b="1" dirty="0"/>
              <a:t>Easy to write (time, size of programs)</a:t>
            </a:r>
          </a:p>
          <a:p>
            <a:pPr marL="914400" lvl="1" indent="-457200">
              <a:lnSpc>
                <a:spcPct val="150000"/>
              </a:lnSpc>
              <a:buFont typeface="Arial" panose="020B0604020202020204" pitchFamily="34" charset="0"/>
              <a:buChar char="•"/>
            </a:pPr>
            <a:r>
              <a:rPr lang="en-US" altLang="zh-CN" sz="2800" b="1" dirty="0"/>
              <a:t>Easy to debug, maintain, and prevent errors</a:t>
            </a:r>
          </a:p>
          <a:p>
            <a:pPr marL="914400" lvl="1" indent="-457200">
              <a:lnSpc>
                <a:spcPct val="150000"/>
              </a:lnSpc>
              <a:buFont typeface="Arial" panose="020B0604020202020204" pitchFamily="34" charset="0"/>
              <a:buChar char="•"/>
            </a:pPr>
            <a:r>
              <a:rPr lang="en-US" altLang="zh-CN" sz="2800" b="1" dirty="0"/>
              <a:t>Plenty of support</a:t>
            </a:r>
            <a:endParaRPr lang="zh-CN" altLang="en-US" sz="2800" b="1" dirty="0"/>
          </a:p>
        </p:txBody>
      </p:sp>
      <p:sp>
        <p:nvSpPr>
          <p:cNvPr id="3" name="灯片编号占位符 2">
            <a:extLst>
              <a:ext uri="{FF2B5EF4-FFF2-40B4-BE49-F238E27FC236}">
                <a16:creationId xmlns:a16="http://schemas.microsoft.com/office/drawing/2014/main" id="{10F90D60-83C0-43AC-9D8C-D242B682E929}"/>
              </a:ext>
            </a:extLst>
          </p:cNvPr>
          <p:cNvSpPr>
            <a:spLocks noGrp="1"/>
          </p:cNvSpPr>
          <p:nvPr>
            <p:ph type="sldNum" sz="quarter" idx="12"/>
          </p:nvPr>
        </p:nvSpPr>
        <p:spPr/>
        <p:txBody>
          <a:bodyPr/>
          <a:lstStyle/>
          <a:p>
            <a:fld id="{0C913308-F349-4B6D-A68A-DD1791B4A57B}" type="slidenum">
              <a:rPr lang="zh-CN" altLang="en-US" smtClean="0"/>
              <a:pPr/>
              <a:t>38</a:t>
            </a:fld>
            <a:endParaRPr lang="zh-CN" altLang="en-US"/>
          </a:p>
        </p:txBody>
      </p:sp>
    </p:spTree>
    <p:custDataLst>
      <p:tags r:id="rId1"/>
    </p:custDataLst>
    <p:extLst>
      <p:ext uri="{BB962C8B-B14F-4D97-AF65-F5344CB8AC3E}">
        <p14:creationId xmlns:p14="http://schemas.microsoft.com/office/powerpoint/2010/main" val="139595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69818" y="125571"/>
            <a:ext cx="6215063" cy="1073945"/>
          </a:xfrm>
        </p:spPr>
        <p:txBody>
          <a:bodyPr/>
          <a:lstStyle/>
          <a:p>
            <a:pPr algn="ctr" eaLnBrk="1" hangingPunct="1">
              <a:defRPr/>
            </a:pPr>
            <a:r>
              <a:rPr lang="en-US" altLang="zh-CN" dirty="0">
                <a:latin typeface="+mn-lt"/>
                <a:ea typeface="楷体" panose="02010609060101010101" pitchFamily="49" charset="-122"/>
              </a:rPr>
              <a:t>Why Python?</a:t>
            </a:r>
            <a:endParaRPr lang="zh-CN" altLang="en-US" dirty="0">
              <a:latin typeface="+mn-lt"/>
              <a:ea typeface="楷体" panose="02010609060101010101" pitchFamily="49" charset="-122"/>
            </a:endParaRPr>
          </a:p>
        </p:txBody>
      </p:sp>
      <p:sp>
        <p:nvSpPr>
          <p:cNvPr id="6" name="内容占位符 2"/>
          <p:cNvSpPr txBox="1">
            <a:spLocks/>
          </p:cNvSpPr>
          <p:nvPr/>
        </p:nvSpPr>
        <p:spPr bwMode="auto">
          <a:xfrm>
            <a:off x="290557" y="1576717"/>
            <a:ext cx="8853443" cy="3086100"/>
          </a:xfrm>
          <a:prstGeom prst="rect">
            <a:avLst/>
          </a:prstGeom>
          <a:noFill/>
          <a:ln>
            <a:noFill/>
          </a:ln>
          <a:effectLst/>
          <a:extLst>
            <a:ext uri="{FAA26D3D-D897-4be2-8F04-BA451C77F1D7}"/>
          </a:extLst>
        </p:spPr>
        <p:txBody>
          <a:bodyPr/>
          <a:lst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b="1">
                <a:solidFill>
                  <a:schemeClr val="tx1"/>
                </a:solidFill>
                <a:effectLst>
                  <a:outerShdw blurRad="38100" dist="38100" dir="2700000" algn="tl">
                    <a:srgbClr val="000000"/>
                  </a:outerShdw>
                </a:effectLst>
                <a:latin typeface="+mn-lt"/>
                <a:ea typeface="楷体"/>
                <a:cs typeface="楷体"/>
              </a:defRPr>
            </a:lvl1pPr>
            <a:lvl2pPr marL="742950" indent="-285750" algn="l" rtl="0" fontAlgn="base">
              <a:spcBef>
                <a:spcPct val="20000"/>
              </a:spcBef>
              <a:spcAft>
                <a:spcPct val="0"/>
              </a:spcAft>
              <a:buClr>
                <a:schemeClr val="tx1"/>
              </a:buClr>
              <a:buChar char="–"/>
              <a:defRPr sz="2800" b="1">
                <a:solidFill>
                  <a:schemeClr val="tx1"/>
                </a:solidFill>
                <a:effectLst>
                  <a:outerShdw blurRad="38100" dist="38100" dir="2700000" algn="tl">
                    <a:srgbClr val="000000"/>
                  </a:outerShdw>
                </a:effectLst>
                <a:latin typeface="+mn-lt"/>
                <a:ea typeface="楷体"/>
                <a:cs typeface="楷体"/>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b="1">
                <a:solidFill>
                  <a:schemeClr val="tx1"/>
                </a:solidFill>
                <a:effectLst>
                  <a:outerShdw blurRad="38100" dist="38100" dir="2700000" algn="tl">
                    <a:srgbClr val="000000"/>
                  </a:outerShdw>
                </a:effectLst>
                <a:latin typeface="+mn-lt"/>
                <a:ea typeface="楷体"/>
                <a:cs typeface="楷体"/>
              </a:defRPr>
            </a:lvl3pPr>
            <a:lvl4pPr marL="16002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ea typeface="楷体"/>
                <a:cs typeface="楷体"/>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b="1">
                <a:solidFill>
                  <a:schemeClr val="tx1"/>
                </a:solidFill>
                <a:effectLst>
                  <a:outerShdw blurRad="38100" dist="38100" dir="2700000" algn="tl">
                    <a:srgbClr val="000000"/>
                  </a:outerShdw>
                </a:effectLst>
                <a:latin typeface="+mn-lt"/>
                <a:ea typeface="楷体"/>
                <a:cs typeface="楷体"/>
              </a:defRPr>
            </a:lvl5pPr>
            <a:lvl6pPr marL="25146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6pPr>
            <a:lvl7pPr marL="29718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7pPr>
            <a:lvl8pPr marL="34290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8pPr>
            <a:lvl9pPr marL="38862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9pPr>
          </a:lstStyle>
          <a:p>
            <a:pPr marL="642938" lvl="1" indent="-342900">
              <a:spcBef>
                <a:spcPts val="0"/>
              </a:spcBef>
              <a:spcAft>
                <a:spcPts val="600"/>
              </a:spcAft>
              <a:buFont typeface="Wingdings" panose="05000000000000000000" pitchFamily="2" charset="2"/>
              <a:buChar char="ü"/>
            </a:pPr>
            <a:r>
              <a:rPr lang="en-US" altLang="zh-CN" dirty="0">
                <a:effectLst/>
                <a:cs typeface="Segoe UI Light" panose="020B0502040204020203" pitchFamily="34" charset="0"/>
              </a:rPr>
              <a:t>Efficiency </a:t>
            </a:r>
          </a:p>
          <a:p>
            <a:pPr marL="942975" lvl="2" indent="-342900">
              <a:spcBef>
                <a:spcPts val="0"/>
              </a:spcBef>
              <a:spcAft>
                <a:spcPts val="600"/>
              </a:spcAft>
              <a:buFont typeface="Arial" panose="020B0604020202020204" pitchFamily="34" charset="0"/>
              <a:buChar char="•"/>
            </a:pPr>
            <a:r>
              <a:rPr lang="en-US" altLang="zh-CN" sz="2800" dirty="0">
                <a:solidFill>
                  <a:srgbClr val="FF0000"/>
                </a:solidFill>
                <a:effectLst/>
                <a:cs typeface="Segoe UI Light" panose="020B0502040204020203" pitchFamily="34" charset="0"/>
              </a:rPr>
              <a:t>efficient for programmers to write programs </a:t>
            </a:r>
          </a:p>
          <a:p>
            <a:pPr marL="942975" lvl="2" indent="-342900">
              <a:spcBef>
                <a:spcPts val="0"/>
              </a:spcBef>
              <a:spcAft>
                <a:spcPts val="600"/>
              </a:spcAft>
              <a:buFont typeface="Arial" panose="020B0604020202020204" pitchFamily="34" charset="0"/>
              <a:buChar char="•"/>
            </a:pPr>
            <a:r>
              <a:rPr lang="en-US" altLang="zh-CN" sz="2800" dirty="0">
                <a:solidFill>
                  <a:srgbClr val="FF0000"/>
                </a:solidFill>
                <a:effectLst/>
                <a:cs typeface="Segoe UI Light" panose="020B0502040204020203" pitchFamily="34" charset="0"/>
              </a:rPr>
              <a:t>but Python programs themselves are not efficient</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Easy to learn</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Active user community</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Lots of handy packages</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Lots of open source projects</a:t>
            </a:r>
          </a:p>
          <a:p>
            <a:pPr lvl="1" indent="-257175">
              <a:defRPr/>
            </a:pPr>
            <a:endParaRPr lang="en-US" altLang="zh-CN" sz="2100" b="0" dirty="0">
              <a:solidFill>
                <a:srgbClr val="FF0000"/>
              </a:solidFill>
              <a:effectLst/>
              <a:cs typeface="Segoe UI Light" panose="020B0502040204020203" pitchFamily="34" charset="0"/>
            </a:endParaRPr>
          </a:p>
        </p:txBody>
      </p:sp>
      <p:sp>
        <p:nvSpPr>
          <p:cNvPr id="2" name="灯片编号占位符 1">
            <a:extLst>
              <a:ext uri="{FF2B5EF4-FFF2-40B4-BE49-F238E27FC236}">
                <a16:creationId xmlns:a16="http://schemas.microsoft.com/office/drawing/2014/main" id="{265C5125-0875-42C1-B21E-85BF79C9B50E}"/>
              </a:ext>
            </a:extLst>
          </p:cNvPr>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extLst>
      <p:ext uri="{BB962C8B-B14F-4D97-AF65-F5344CB8AC3E}">
        <p14:creationId xmlns:p14="http://schemas.microsoft.com/office/powerpoint/2010/main" val="371492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Instructor for signal processing</a:t>
            </a:r>
            <a:endParaRPr lang="zh-CN" altLang="en-US" dirty="0"/>
          </a:p>
        </p:txBody>
      </p:sp>
      <p:sp>
        <p:nvSpPr>
          <p:cNvPr id="3" name="内容占位符 2"/>
          <p:cNvSpPr>
            <a:spLocks noGrp="1"/>
          </p:cNvSpPr>
          <p:nvPr>
            <p:ph idx="1"/>
          </p:nvPr>
        </p:nvSpPr>
        <p:spPr/>
        <p:txBody>
          <a:bodyPr>
            <a:normAutofit/>
          </a:bodyPr>
          <a:lstStyle/>
          <a:p>
            <a:r>
              <a:rPr lang="en-US" altLang="zh-CN" dirty="0"/>
              <a:t>Instructor: </a:t>
            </a:r>
            <a:r>
              <a:rPr lang="zh-CN" altLang="en-US" dirty="0"/>
              <a:t>娄鑫 </a:t>
            </a:r>
            <a:r>
              <a:rPr lang="en-US" altLang="zh-CN" dirty="0"/>
              <a:t>Xin Lou</a:t>
            </a:r>
          </a:p>
          <a:p>
            <a:r>
              <a:rPr lang="en-US" altLang="zh-CN" dirty="0"/>
              <a:t>Research</a:t>
            </a:r>
          </a:p>
          <a:p>
            <a:pPr lvl="1"/>
            <a:r>
              <a:rPr lang="en-US" altLang="zh-CN" dirty="0"/>
              <a:t>Integrated Circuits for Computer Vision</a:t>
            </a:r>
          </a:p>
          <a:p>
            <a:pPr lvl="1"/>
            <a:r>
              <a:rPr lang="en-US" altLang="zh-CN" dirty="0"/>
              <a:t>Digital VLSI</a:t>
            </a:r>
          </a:p>
          <a:p>
            <a:pPr lvl="1"/>
            <a:endParaRPr lang="en-US" altLang="zh-CN" dirty="0"/>
          </a:p>
          <a:p>
            <a:pPr lvl="1">
              <a:lnSpc>
                <a:spcPct val="125000"/>
              </a:lnSpc>
              <a:spcBef>
                <a:spcPct val="0"/>
              </a:spcBef>
              <a:buNone/>
              <a:defRPr/>
            </a:pPr>
            <a:r>
              <a:rPr lang="en-US" altLang="zh-CN" dirty="0"/>
              <a:t>Office: Room 1D-303.E, SIST Building 1</a:t>
            </a:r>
          </a:p>
          <a:p>
            <a:pPr lvl="1">
              <a:lnSpc>
                <a:spcPct val="125000"/>
              </a:lnSpc>
              <a:spcBef>
                <a:spcPct val="0"/>
              </a:spcBef>
              <a:buNone/>
              <a:defRPr/>
            </a:pPr>
            <a:r>
              <a:rPr lang="en-US" altLang="zh-CN" dirty="0"/>
              <a:t>Email:  </a:t>
            </a:r>
            <a:r>
              <a:rPr lang="en-US" altLang="zh-CN" dirty="0">
                <a:hlinkClick r:id="rId2"/>
              </a:rPr>
              <a:t>louxin@shanghaitech.edu.cn</a:t>
            </a:r>
            <a:endParaRPr lang="en-US" altLang="zh-CN" dirty="0"/>
          </a:p>
          <a:p>
            <a:pPr lvl="1">
              <a:lnSpc>
                <a:spcPct val="125000"/>
              </a:lnSpc>
              <a:spcBef>
                <a:spcPct val="0"/>
              </a:spcBef>
              <a:buNone/>
              <a:defRPr/>
            </a:pPr>
            <a:r>
              <a:rPr lang="en-US" altLang="zh-CN" dirty="0"/>
              <a:t>Web: </a:t>
            </a:r>
            <a:r>
              <a:rPr lang="en-US" altLang="zh-CN" sz="1600" dirty="0">
                <a:hlinkClick r:id="rId3"/>
              </a:rPr>
              <a:t>https://sist.shanghaitech.edu.cn/2018/0502/c2739a24281/page.htm</a:t>
            </a: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extLst>
      <p:ext uri="{BB962C8B-B14F-4D97-AF65-F5344CB8AC3E}">
        <p14:creationId xmlns:p14="http://schemas.microsoft.com/office/powerpoint/2010/main" val="1554195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CA069-2810-4C56-8E81-0D94874C51C3}"/>
              </a:ext>
            </a:extLst>
          </p:cNvPr>
          <p:cNvSpPr>
            <a:spLocks noGrp="1"/>
          </p:cNvSpPr>
          <p:nvPr>
            <p:ph type="title"/>
          </p:nvPr>
        </p:nvSpPr>
        <p:spPr/>
        <p:txBody>
          <a:bodyPr/>
          <a:lstStyle/>
          <a:p>
            <a:r>
              <a:rPr lang="en-US" altLang="zh-CN" dirty="0"/>
              <a:t>And as a bonus</a:t>
            </a:r>
            <a:endParaRPr lang="zh-CN" altLang="en-US" dirty="0"/>
          </a:p>
        </p:txBody>
      </p:sp>
      <p:sp>
        <p:nvSpPr>
          <p:cNvPr id="3" name="内容占位符 2">
            <a:extLst>
              <a:ext uri="{FF2B5EF4-FFF2-40B4-BE49-F238E27FC236}">
                <a16:creationId xmlns:a16="http://schemas.microsoft.com/office/drawing/2014/main" id="{A05EF95B-1B92-4C34-B1E5-D71F28FD6E79}"/>
              </a:ext>
            </a:extLst>
          </p:cNvPr>
          <p:cNvSpPr>
            <a:spLocks noGrp="1"/>
          </p:cNvSpPr>
          <p:nvPr>
            <p:ph idx="1"/>
          </p:nvPr>
        </p:nvSpPr>
        <p:spPr/>
        <p:txBody>
          <a:bodyPr/>
          <a:lstStyle/>
          <a:p>
            <a:r>
              <a:rPr lang="en-US" altLang="zh-CN" dirty="0">
                <a:solidFill>
                  <a:srgbClr val="000000"/>
                </a:solidFill>
                <a:latin typeface="Segoe UI" panose="020B0502040204020203" pitchFamily="34" charset="0"/>
              </a:rPr>
              <a:t>Once you learn how to code in one programming language it will be easier to learn another programming language, and another, and another…</a:t>
            </a:r>
          </a:p>
          <a:p>
            <a:r>
              <a:rPr lang="en-US" altLang="zh-CN" dirty="0">
                <a:solidFill>
                  <a:srgbClr val="000000"/>
                </a:solidFill>
                <a:latin typeface="Segoe UI" panose="020B0502040204020203" pitchFamily="34" charset="0"/>
              </a:rPr>
              <a:t>C#, Java, C++, Perl…</a:t>
            </a:r>
          </a:p>
          <a:p>
            <a:endParaRPr lang="zh-CN" altLang="en-US" dirty="0"/>
          </a:p>
        </p:txBody>
      </p:sp>
      <p:sp>
        <p:nvSpPr>
          <p:cNvPr id="4" name="灯片编号占位符 3">
            <a:extLst>
              <a:ext uri="{FF2B5EF4-FFF2-40B4-BE49-F238E27FC236}">
                <a16:creationId xmlns:a16="http://schemas.microsoft.com/office/drawing/2014/main" id="{464972C2-741F-4F75-8856-9931502AB642}"/>
              </a:ext>
            </a:extLst>
          </p:cNvPr>
          <p:cNvSpPr>
            <a:spLocks noGrp="1"/>
          </p:cNvSpPr>
          <p:nvPr>
            <p:ph type="sldNum" sz="quarter" idx="12"/>
          </p:nvPr>
        </p:nvSpPr>
        <p:spPr/>
        <p:txBody>
          <a:bodyPr/>
          <a:lstStyle/>
          <a:p>
            <a:fld id="{0C913308-F349-4B6D-A68A-DD1791B4A57B}" type="slidenum">
              <a:rPr lang="zh-CN" altLang="en-US" smtClean="0"/>
              <a:pPr/>
              <a:t>40</a:t>
            </a:fld>
            <a:endParaRPr lang="zh-CN" altLang="en-US"/>
          </a:p>
        </p:txBody>
      </p:sp>
    </p:spTree>
    <p:extLst>
      <p:ext uri="{BB962C8B-B14F-4D97-AF65-F5344CB8AC3E}">
        <p14:creationId xmlns:p14="http://schemas.microsoft.com/office/powerpoint/2010/main" val="376448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brief history</a:t>
            </a:r>
            <a:endParaRPr lang="zh-CN" altLang="en-US" dirty="0"/>
          </a:p>
        </p:txBody>
      </p:sp>
      <p:sp>
        <p:nvSpPr>
          <p:cNvPr id="3" name="内容占位符 2"/>
          <p:cNvSpPr>
            <a:spLocks noGrp="1"/>
          </p:cNvSpPr>
          <p:nvPr>
            <p:ph idx="1"/>
          </p:nvPr>
        </p:nvSpPr>
        <p:spPr/>
        <p:txBody>
          <a:bodyPr>
            <a:normAutofit/>
          </a:bodyPr>
          <a:lstStyle/>
          <a:p>
            <a:r>
              <a:rPr lang="en-US" altLang="zh-CN" dirty="0"/>
              <a:t>Invented by </a:t>
            </a:r>
            <a:r>
              <a:rPr lang="en-US" dirty="0"/>
              <a:t>Guido van </a:t>
            </a:r>
            <a:r>
              <a:rPr lang="en-US" dirty="0" err="1"/>
              <a:t>Rossum</a:t>
            </a:r>
            <a:r>
              <a:rPr lang="en-US" dirty="0"/>
              <a:t>, started in 1989</a:t>
            </a:r>
          </a:p>
          <a:p>
            <a:pPr lvl="1"/>
            <a:r>
              <a:rPr lang="en-US" dirty="0"/>
              <a:t>"'hobby' programming project that would keep him occupied during the week around Christmas" </a:t>
            </a:r>
          </a:p>
          <a:p>
            <a:pPr lvl="1"/>
            <a:r>
              <a:rPr lang="en-US" dirty="0"/>
              <a:t>Top 5 popular programming languages</a:t>
            </a:r>
          </a:p>
          <a:p>
            <a:pPr lvl="1"/>
            <a:r>
              <a:rPr lang="en-US" dirty="0"/>
              <a:t>Ver 3.0 in 2008, limited backward compatibility</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pic>
        <p:nvPicPr>
          <p:cNvPr id="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42" y="714356"/>
            <a:ext cx="5852772" cy="550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Growing popularity</a:t>
            </a:r>
            <a:endParaRPr lang="zh-CN" altLang="en-US" dirty="0"/>
          </a:p>
        </p:txBody>
      </p:sp>
      <p:sp>
        <p:nvSpPr>
          <p:cNvPr id="3" name="内容占位符 2"/>
          <p:cNvSpPr>
            <a:spLocks noGrp="1"/>
          </p:cNvSpPr>
          <p:nvPr>
            <p:ph idx="1"/>
          </p:nvPr>
        </p:nvSpPr>
        <p:spPr/>
        <p:txBody>
          <a:bodyPr/>
          <a:lstStyle/>
          <a:p>
            <a:r>
              <a:rPr lang="en-US" dirty="0"/>
              <a:t>Among top 5 by popularity</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6" name="矩形 5"/>
          <p:cNvSpPr/>
          <p:nvPr/>
        </p:nvSpPr>
        <p:spPr>
          <a:xfrm>
            <a:off x="571472" y="5643578"/>
            <a:ext cx="2775247" cy="300082"/>
          </a:xfrm>
          <a:prstGeom prst="rect">
            <a:avLst/>
          </a:prstGeom>
        </p:spPr>
        <p:txBody>
          <a:bodyPr wrap="none">
            <a:spAutoFit/>
          </a:bodyPr>
          <a:lstStyle/>
          <a:p>
            <a:r>
              <a:rPr lang="zh-CN" altLang="en-US" sz="1350" dirty="0"/>
              <a:t>https://www.tiobe.com/tiobe-index/</a:t>
            </a:r>
          </a:p>
        </p:txBody>
      </p:sp>
      <p:pic>
        <p:nvPicPr>
          <p:cNvPr id="5" name="图片 4">
            <a:extLst>
              <a:ext uri="{FF2B5EF4-FFF2-40B4-BE49-F238E27FC236}">
                <a16:creationId xmlns:a16="http://schemas.microsoft.com/office/drawing/2014/main" id="{8A7045EA-411A-4CF8-8268-D89A623BF9BA}"/>
              </a:ext>
            </a:extLst>
          </p:cNvPr>
          <p:cNvPicPr>
            <a:picLocks noChangeAspect="1"/>
          </p:cNvPicPr>
          <p:nvPr/>
        </p:nvPicPr>
        <p:blipFill>
          <a:blip r:embed="rId2"/>
          <a:stretch>
            <a:fillRect/>
          </a:stretch>
        </p:blipFill>
        <p:spPr>
          <a:xfrm>
            <a:off x="651682" y="2124926"/>
            <a:ext cx="7840636" cy="327081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D0FEF-33A3-476D-8A53-EE230C7B41E7}"/>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F6749BBF-FB18-465A-8994-B3F850695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492896"/>
            <a:ext cx="8707904" cy="3323958"/>
          </a:xfrm>
        </p:spPr>
      </p:pic>
      <p:sp>
        <p:nvSpPr>
          <p:cNvPr id="4" name="灯片编号占位符 3">
            <a:extLst>
              <a:ext uri="{FF2B5EF4-FFF2-40B4-BE49-F238E27FC236}">
                <a16:creationId xmlns:a16="http://schemas.microsoft.com/office/drawing/2014/main" id="{61685496-20F8-4513-A4F0-B3DA0139986E}"/>
              </a:ext>
            </a:extLst>
          </p:cNvPr>
          <p:cNvSpPr>
            <a:spLocks noGrp="1"/>
          </p:cNvSpPr>
          <p:nvPr>
            <p:ph type="sldNum" sz="quarter" idx="12"/>
          </p:nvPr>
        </p:nvSpPr>
        <p:spPr/>
        <p:txBody>
          <a:bodyPr/>
          <a:lstStyle/>
          <a:p>
            <a:fld id="{0C913308-F349-4B6D-A68A-DD1791B4A57B}" type="slidenum">
              <a:rPr lang="zh-CN" altLang="en-US" smtClean="0"/>
              <a:pPr/>
              <a:t>44</a:t>
            </a:fld>
            <a:endParaRPr lang="zh-CN" altLang="en-US"/>
          </a:p>
        </p:txBody>
      </p:sp>
    </p:spTree>
    <p:extLst>
      <p:ext uri="{BB962C8B-B14F-4D97-AF65-F5344CB8AC3E}">
        <p14:creationId xmlns:p14="http://schemas.microsoft.com/office/powerpoint/2010/main" val="1257779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 use Python?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pic>
        <p:nvPicPr>
          <p:cNvPr id="5" name="Picture 2" descr="PayPal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344" y="2192646"/>
            <a:ext cx="2776818" cy="953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YouTube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299" y="4045946"/>
            <a:ext cx="2378808" cy="17493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tagra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508" y="4138506"/>
            <a:ext cx="2600953" cy="16568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ropbox 的图像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379" y="4013104"/>
            <a:ext cx="1851212" cy="184195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6"/>
          <a:stretch>
            <a:fillRect/>
          </a:stretch>
        </p:blipFill>
        <p:spPr>
          <a:xfrm>
            <a:off x="3504556" y="2032394"/>
            <a:ext cx="2369551" cy="1480969"/>
          </a:xfrm>
          <a:prstGeom prst="rect">
            <a:avLst/>
          </a:prstGeom>
        </p:spPr>
      </p:pic>
      <p:pic>
        <p:nvPicPr>
          <p:cNvPr id="10" name="Picture 10" descr="Tensorflow 的图像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234" y="1987533"/>
            <a:ext cx="2675002" cy="1527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lstStyle/>
          <a:p>
            <a:r>
              <a:rPr lang="en-US" altLang="zh-CN" dirty="0"/>
              <a:t>Face recognition with </a:t>
            </a:r>
            <a:r>
              <a:rPr lang="en-US" altLang="zh-CN" dirty="0" err="1"/>
              <a:t>OpenCV</a:t>
            </a:r>
            <a:r>
              <a:rPr lang="en-US" altLang="zh-CN" dirty="0"/>
              <a:t> library</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pic>
        <p:nvPicPr>
          <p:cNvPr id="5" name="Picture 8" descr="Screen Shot 2016-01-04 at 2.58.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32" y="2214554"/>
            <a:ext cx="5199657" cy="411276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sz="2400" dirty="0"/>
              <a:t>Interactive visualizations and data analysis, </a:t>
            </a:r>
            <a:r>
              <a:rPr lang="en-US" altLang="zh-CN" sz="2400" dirty="0">
                <a:hlinkClick r:id="rId2"/>
              </a:rPr>
              <a:t>https://plot.ly</a:t>
            </a:r>
            <a:r>
              <a:rPr lang="en-US" altLang="zh-CN" sz="2400" dirty="0"/>
              <a:t> </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47</a:t>
            </a:fld>
            <a:endParaRPr lang="zh-CN" altLang="en-US"/>
          </a:p>
        </p:txBody>
      </p:sp>
      <p:pic>
        <p:nvPicPr>
          <p:cNvPr id="33794" name="Picture 2"/>
          <p:cNvPicPr>
            <a:picLocks noChangeAspect="1" noChangeArrowheads="1"/>
          </p:cNvPicPr>
          <p:nvPr/>
        </p:nvPicPr>
        <p:blipFill>
          <a:blip r:embed="rId3"/>
          <a:srcRect/>
          <a:stretch>
            <a:fillRect/>
          </a:stretch>
        </p:blipFill>
        <p:spPr bwMode="auto">
          <a:xfrm>
            <a:off x="1071538" y="2285992"/>
            <a:ext cx="7080250" cy="352425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sz="2400" dirty="0"/>
              <a:t>Interactive visualizations and data analysis, </a:t>
            </a:r>
            <a:r>
              <a:rPr lang="en-US" altLang="zh-CN" sz="2400" dirty="0">
                <a:hlinkClick r:id="rId2"/>
              </a:rPr>
              <a:t>https://plot.ly</a:t>
            </a:r>
            <a:r>
              <a:rPr lang="en-US" altLang="zh-CN" sz="2400" dirty="0"/>
              <a:t> </a:t>
            </a:r>
          </a:p>
          <a:p>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48</a:t>
            </a:fld>
            <a:endParaRPr lang="zh-CN" altLang="en-US"/>
          </a:p>
        </p:txBody>
      </p:sp>
      <p:pic>
        <p:nvPicPr>
          <p:cNvPr id="34818" name="Picture 2"/>
          <p:cNvPicPr>
            <a:picLocks noChangeAspect="1" noChangeArrowheads="1"/>
          </p:cNvPicPr>
          <p:nvPr/>
        </p:nvPicPr>
        <p:blipFill>
          <a:blip r:embed="rId3"/>
          <a:srcRect/>
          <a:stretch>
            <a:fillRect/>
          </a:stretch>
        </p:blipFill>
        <p:spPr bwMode="auto">
          <a:xfrm>
            <a:off x="428596" y="2214554"/>
            <a:ext cx="8216900" cy="39878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a:xfrm>
            <a:off x="457200" y="1214422"/>
            <a:ext cx="8229600" cy="5072098"/>
          </a:xfrm>
        </p:spPr>
        <p:txBody>
          <a:bodyPr>
            <a:noAutofit/>
          </a:bodyPr>
          <a:lstStyle/>
          <a:p>
            <a:r>
              <a:rPr lang="en-US" altLang="zh-CN" sz="2800" dirty="0"/>
              <a:t>Quantitative trading</a:t>
            </a:r>
          </a:p>
          <a:p>
            <a:pPr lvl="1"/>
            <a:r>
              <a:rPr lang="en-US" altLang="zh-CN" sz="2400" dirty="0">
                <a:hlinkClick r:id="rId3"/>
              </a:rPr>
              <a:t>https://uqer.io</a:t>
            </a:r>
            <a:r>
              <a:rPr lang="en-US" altLang="zh-CN" sz="2400" dirty="0"/>
              <a:t>, write strategies and back-test them</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en-US" altLang="zh-CN" sz="2800" dirty="0"/>
              <a:t>A story about </a:t>
            </a:r>
            <a:r>
              <a:rPr lang="en-US" altLang="zh-CN" sz="2800" dirty="0" err="1"/>
              <a:t>Bitcoin</a:t>
            </a:r>
            <a:r>
              <a:rPr lang="en-US" altLang="zh-CN" sz="2800" dirty="0"/>
              <a:t> arbitrage system in 2014</a:t>
            </a:r>
          </a:p>
          <a:p>
            <a:pPr lvl="1"/>
            <a:r>
              <a:rPr lang="en-US" altLang="zh-CN" sz="2400" dirty="0">
                <a:hlinkClick r:id="rId4"/>
              </a:rPr>
              <a:t>http://daily.zhihu.com/story/4831821</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49</a:t>
            </a:fld>
            <a:endParaRPr lang="zh-CN" altLang="en-US"/>
          </a:p>
        </p:txBody>
      </p:sp>
      <p:pic>
        <p:nvPicPr>
          <p:cNvPr id="35842" name="Picture 2"/>
          <p:cNvPicPr>
            <a:picLocks noChangeAspect="1" noChangeArrowheads="1"/>
          </p:cNvPicPr>
          <p:nvPr/>
        </p:nvPicPr>
        <p:blipFill>
          <a:blip r:embed="rId5"/>
          <a:srcRect/>
          <a:stretch>
            <a:fillRect/>
          </a:stretch>
        </p:blipFill>
        <p:spPr bwMode="auto">
          <a:xfrm>
            <a:off x="214281" y="2496768"/>
            <a:ext cx="6450915" cy="2736614"/>
          </a:xfrm>
          <a:prstGeom prst="rect">
            <a:avLst/>
          </a:prstGeom>
          <a:noFill/>
          <a:ln w="9525">
            <a:noFill/>
            <a:miter lim="800000"/>
            <a:headEnd/>
            <a:tailEnd/>
          </a:ln>
          <a:effectLst/>
        </p:spPr>
      </p:pic>
      <p:pic>
        <p:nvPicPr>
          <p:cNvPr id="35843" name="Picture 3"/>
          <p:cNvPicPr>
            <a:picLocks noChangeAspect="1" noChangeArrowheads="1"/>
          </p:cNvPicPr>
          <p:nvPr/>
        </p:nvPicPr>
        <p:blipFill>
          <a:blip r:embed="rId6"/>
          <a:srcRect/>
          <a:stretch>
            <a:fillRect/>
          </a:stretch>
        </p:blipFill>
        <p:spPr bwMode="auto">
          <a:xfrm>
            <a:off x="3500430" y="2498825"/>
            <a:ext cx="5357850" cy="27067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graphicFrame>
        <p:nvGraphicFramePr>
          <p:cNvPr id="9" name="表格 8"/>
          <p:cNvGraphicFramePr>
            <a:graphicFrameLocks noGrp="1"/>
          </p:cNvGraphicFramePr>
          <p:nvPr>
            <p:extLst/>
          </p:nvPr>
        </p:nvGraphicFramePr>
        <p:xfrm>
          <a:off x="142845" y="850799"/>
          <a:ext cx="8572558" cy="3226273"/>
        </p:xfrm>
        <a:graphic>
          <a:graphicData uri="http://schemas.openxmlformats.org/drawingml/2006/table">
            <a:tbl>
              <a:tblPr firstRow="1" bandRow="1">
                <a:tableStyleId>{5C22544A-7EE6-4342-B048-85BDC9FD1C3A}</a:tableStyleId>
              </a:tblPr>
              <a:tblGrid>
                <a:gridCol w="3128594">
                  <a:extLst>
                    <a:ext uri="{9D8B030D-6E8A-4147-A177-3AD203B41FA5}">
                      <a16:colId xmlns:a16="http://schemas.microsoft.com/office/drawing/2014/main" val="20000"/>
                    </a:ext>
                  </a:extLst>
                </a:gridCol>
                <a:gridCol w="3156327">
                  <a:extLst>
                    <a:ext uri="{9D8B030D-6E8A-4147-A177-3AD203B41FA5}">
                      <a16:colId xmlns:a16="http://schemas.microsoft.com/office/drawing/2014/main" val="20002"/>
                    </a:ext>
                  </a:extLst>
                </a:gridCol>
                <a:gridCol w="1957017">
                  <a:extLst>
                    <a:ext uri="{9D8B030D-6E8A-4147-A177-3AD203B41FA5}">
                      <a16:colId xmlns:a16="http://schemas.microsoft.com/office/drawing/2014/main" val="20003"/>
                    </a:ext>
                  </a:extLst>
                </a:gridCol>
                <a:gridCol w="330620">
                  <a:extLst>
                    <a:ext uri="{9D8B030D-6E8A-4147-A177-3AD203B41FA5}">
                      <a16:colId xmlns:a16="http://schemas.microsoft.com/office/drawing/2014/main" val="20005"/>
                    </a:ext>
                  </a:extLst>
                </a:gridCol>
              </a:tblGrid>
              <a:tr h="415587">
                <a:tc gridSpan="3">
                  <a:txBody>
                    <a:bodyPr/>
                    <a:lstStyle/>
                    <a:p>
                      <a:pPr marL="342900" marR="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lang="zh-CN" altLang="en-US" sz="1600" b="0" kern="1200" dirty="0">
                          <a:solidFill>
                            <a:schemeClr val="tx1"/>
                          </a:solidFill>
                          <a:latin typeface="等线" panose="02010600030101010101" pitchFamily="2" charset="-122"/>
                          <a:ea typeface="等线" panose="02010600030101010101" pitchFamily="2" charset="-122"/>
                          <a:cs typeface="+mn-cs"/>
                        </a:rPr>
                        <a:t>研究方向：智能视觉芯片，超大规模数字集成电路</a:t>
                      </a:r>
                      <a:endParaRPr lang="en-US" altLang="zh-CN"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endParaRPr lang="zh-CN" altLang="en-US" sz="1600" dirty="0"/>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5587">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教育背景</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415587">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2012-2016</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新加坡南洋理工大学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电子工程 博士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448107680"/>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2010-2012</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瑞典皇家工学院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baseline="0" dirty="0">
                          <a:solidFill>
                            <a:schemeClr val="tx1"/>
                          </a:solidFill>
                          <a:latin typeface="等线 Light" panose="02010600030101010101" pitchFamily="2" charset="-122"/>
                          <a:ea typeface="等线 Light" panose="02010600030101010101" pitchFamily="2" charset="-122"/>
                        </a:rPr>
                        <a:t>片上系统设计 硕士</a:t>
                      </a:r>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196107496"/>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2006-2010</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浙江大学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电子信息技术及仪器 学士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620078820"/>
                  </a:ext>
                </a:extLst>
              </a:tr>
              <a:tr h="306702">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工作、实习经历</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54660401"/>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2017-</a:t>
                      </a:r>
                      <a:r>
                        <a:rPr lang="zh-CN" altLang="en-US" sz="1400" b="0" kern="1200" dirty="0">
                          <a:solidFill>
                            <a:schemeClr val="tx1"/>
                          </a:solidFill>
                          <a:latin typeface="等线 Light" panose="02010600030101010101" pitchFamily="2" charset="-122"/>
                          <a:ea typeface="等线 Light" panose="02010600030101010101" pitchFamily="2" charset="-122"/>
                          <a:cs typeface="+mn-cs"/>
                        </a:rPr>
                        <a:t>至今</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1400" b="0" dirty="0">
                          <a:solidFill>
                            <a:schemeClr val="tx1"/>
                          </a:solidFill>
                          <a:latin typeface="等线 Light" panose="02010600030101010101" pitchFamily="2" charset="-122"/>
                          <a:ea typeface="等线 Light" panose="02010600030101010101" pitchFamily="2" charset="-122"/>
                        </a:rPr>
                        <a:t>上海科技大学信息科学与技术学院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助理教授，研究员，博导</a:t>
                      </a: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5"/>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2016.4-2017.2</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新加坡南洋理工大学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研究科学家</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9"/>
                  </a:ext>
                </a:extLst>
              </a:tr>
            </a:tbl>
          </a:graphicData>
        </a:graphic>
      </p:graphicFrame>
      <p:sp>
        <p:nvSpPr>
          <p:cNvPr id="22" name="矩形 21"/>
          <p:cNvSpPr/>
          <p:nvPr/>
        </p:nvSpPr>
        <p:spPr>
          <a:xfrm>
            <a:off x="582484" y="329627"/>
            <a:ext cx="800220" cy="461665"/>
          </a:xfrm>
          <a:prstGeom prst="rect">
            <a:avLst/>
          </a:prstGeom>
        </p:spPr>
        <p:txBody>
          <a:bodyPr wrap="none">
            <a:spAutoFit/>
          </a:bodyPr>
          <a:lstStyle/>
          <a:p>
            <a:pPr algn="ctr"/>
            <a:r>
              <a:rPr lang="zh-CN" altLang="en-US" sz="2400" dirty="0">
                <a:latin typeface="等线" panose="02010600030101010101" pitchFamily="2" charset="-122"/>
                <a:ea typeface="等线" panose="02010600030101010101" pitchFamily="2" charset="-122"/>
              </a:rPr>
              <a:t>娄鑫</a:t>
            </a:r>
            <a:endParaRPr lang="en-US" altLang="zh-CN" sz="2400" dirty="0">
              <a:latin typeface="等线" panose="02010600030101010101" pitchFamily="2" charset="-122"/>
              <a:ea typeface="等线" panose="02010600030101010101" pitchFamily="2" charset="-122"/>
            </a:endParaRPr>
          </a:p>
        </p:txBody>
      </p:sp>
      <p:sp>
        <p:nvSpPr>
          <p:cNvPr id="4105" name="AutoShape 9"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7" name="AutoShape 11"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0" name="AutoShape 14" descr="“IBM RESEARCH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4" name="AutoShape 18" descr="“中国金融期货交易所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21" name="AutoShape 25" descr="“Indiana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2856" y="3360786"/>
            <a:ext cx="975639" cy="260886"/>
          </a:xfrm>
          <a:prstGeom prst="rect">
            <a:avLst/>
          </a:prstGeom>
        </p:spPr>
      </p:pic>
      <p:sp>
        <p:nvSpPr>
          <p:cNvPr id="2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5</a:t>
            </a:fld>
            <a:endParaRPr lang="zh-CN" altLang="en-US" dirty="0"/>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1760" y="2551718"/>
            <a:ext cx="438481" cy="43848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4889" y="2104758"/>
            <a:ext cx="391388" cy="39138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6457" y="1659136"/>
            <a:ext cx="864096" cy="432048"/>
          </a:xfrm>
          <a:prstGeom prst="rect">
            <a:avLst/>
          </a:prstGeom>
        </p:spPr>
      </p:pic>
    </p:spTree>
    <p:extLst>
      <p:ext uri="{BB962C8B-B14F-4D97-AF65-F5344CB8AC3E}">
        <p14:creationId xmlns:p14="http://schemas.microsoft.com/office/powerpoint/2010/main" val="4181650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dirty="0"/>
              <a:t>Computational biology, bioinformatics</a:t>
            </a:r>
          </a:p>
          <a:p>
            <a:pPr lvl="1"/>
            <a:r>
              <a:rPr lang="en-US" dirty="0"/>
              <a:t>combines biology, computer science, information engineering, mathematics and statistics to analyze and interpret biological data</a:t>
            </a:r>
            <a:endParaRPr lang="en-US" altLang="zh-CN" dirty="0">
              <a:hlinkClick r:id="rId2"/>
            </a:endParaRPr>
          </a:p>
          <a:p>
            <a:pPr lvl="1"/>
            <a:r>
              <a:rPr lang="en-US" altLang="zh-CN" dirty="0">
                <a:hlinkClick r:id="rId2"/>
              </a:rPr>
              <a:t>https://biopython.org</a:t>
            </a:r>
            <a:r>
              <a:rPr lang="en-US" altLang="zh-CN" dirty="0"/>
              <a:t>, computations on gene sequences</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a:xfrm>
            <a:off x="457200" y="1214422"/>
            <a:ext cx="8229600" cy="4525963"/>
          </a:xfrm>
        </p:spPr>
        <p:txBody>
          <a:bodyPr/>
          <a:lstStyle/>
          <a:p>
            <a:r>
              <a:rPr lang="en-US" altLang="zh-CN" sz="2800" dirty="0"/>
              <a:t>Computational chemistry</a:t>
            </a:r>
          </a:p>
          <a:p>
            <a:pPr lvl="1"/>
            <a:r>
              <a:rPr lang="en-US" altLang="zh-CN" sz="2400" dirty="0"/>
              <a:t>uses methods of theoretical chemistry, incorporated into efficient computer programs, to calculate the structures and properties of molecules and solids.</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51</a:t>
            </a:fld>
            <a:endParaRPr lang="zh-CN" altLang="en-US"/>
          </a:p>
        </p:txBody>
      </p:sp>
      <p:pic>
        <p:nvPicPr>
          <p:cNvPr id="2051" name="Picture 3"/>
          <p:cNvPicPr>
            <a:picLocks noChangeAspect="1" noChangeArrowheads="1"/>
          </p:cNvPicPr>
          <p:nvPr/>
        </p:nvPicPr>
        <p:blipFill>
          <a:blip r:embed="rId2"/>
          <a:srcRect/>
          <a:stretch>
            <a:fillRect/>
          </a:stretch>
        </p:blipFill>
        <p:spPr bwMode="auto">
          <a:xfrm>
            <a:off x="2500298" y="2857496"/>
            <a:ext cx="5500726" cy="3852425"/>
          </a:xfrm>
          <a:prstGeom prst="rect">
            <a:avLst/>
          </a:prstGeom>
          <a:noFill/>
          <a:ln w="9525">
            <a:noFill/>
            <a:miter lim="800000"/>
            <a:headEnd/>
            <a:tailEnd/>
          </a:ln>
          <a:effectLst/>
        </p:spPr>
      </p:pic>
      <p:sp>
        <p:nvSpPr>
          <p:cNvPr id="7" name="TextBox 6"/>
          <p:cNvSpPr txBox="1"/>
          <p:nvPr/>
        </p:nvSpPr>
        <p:spPr>
          <a:xfrm>
            <a:off x="1285852" y="3643314"/>
            <a:ext cx="1785950" cy="923330"/>
          </a:xfrm>
          <a:prstGeom prst="rect">
            <a:avLst/>
          </a:prstGeom>
          <a:noFill/>
        </p:spPr>
        <p:txBody>
          <a:bodyPr wrap="square" rtlCol="0">
            <a:spAutoFit/>
          </a:bodyPr>
          <a:lstStyle/>
          <a:p>
            <a:r>
              <a:rPr lang="en-US" altLang="zh-CN" dirty="0"/>
              <a:t>Some active projects on </a:t>
            </a:r>
            <a:r>
              <a:rPr lang="en-US" altLang="zh-CN" b="1" dirty="0" err="1"/>
              <a:t>Github</a:t>
            </a:r>
            <a:endParaRPr lang="zh-CN" altLang="en-US"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lstStyle/>
          <a:p>
            <a:r>
              <a:rPr lang="en-US" dirty="0"/>
              <a:t>2017 Nobel Prize in Physics</a:t>
            </a:r>
          </a:p>
          <a:p>
            <a:pPr lvl="1"/>
            <a:r>
              <a:rPr lang="en-US" dirty="0"/>
              <a:t>for decisive contributions to the LIGO detector and the observation of </a:t>
            </a:r>
            <a:r>
              <a:rPr lang="en-US" b="1" dirty="0"/>
              <a:t>gravitational waves</a:t>
            </a:r>
          </a:p>
          <a:p>
            <a:pPr lvl="1"/>
            <a:r>
              <a:rPr lang="en-US" altLang="zh-CN" dirty="0">
                <a:hlinkClick r:id="rId3"/>
              </a:rPr>
              <a:t>https://gwpy.github.io/</a:t>
            </a:r>
            <a:r>
              <a:rPr lang="en-US" altLang="zh-CN" dirty="0"/>
              <a:t> , </a:t>
            </a:r>
            <a:r>
              <a:rPr lang="en-US" dirty="0"/>
              <a:t>tools and methods for studying data from gravitational-wave detectors</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52</a:t>
            </a:fld>
            <a:endParaRPr lang="zh-CN" altLang="en-US"/>
          </a:p>
        </p:txBody>
      </p:sp>
      <p:pic>
        <p:nvPicPr>
          <p:cNvPr id="1026" name="Picture 2"/>
          <p:cNvPicPr>
            <a:picLocks noChangeAspect="1" noChangeArrowheads="1"/>
          </p:cNvPicPr>
          <p:nvPr/>
        </p:nvPicPr>
        <p:blipFill>
          <a:blip r:embed="rId4"/>
          <a:srcRect/>
          <a:stretch>
            <a:fillRect/>
          </a:stretch>
        </p:blipFill>
        <p:spPr bwMode="auto">
          <a:xfrm>
            <a:off x="1714480" y="4019175"/>
            <a:ext cx="5857916" cy="269597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Crawling web data</a:t>
            </a:r>
          </a:p>
          <a:p>
            <a:pPr lvl="1"/>
            <a:r>
              <a:rPr lang="en-US" altLang="zh-CN" dirty="0" err="1"/>
              <a:t>Beautifulsoup</a:t>
            </a:r>
            <a:r>
              <a:rPr lang="en-US" altLang="zh-CN" dirty="0"/>
              <a:t>, </a:t>
            </a:r>
            <a:r>
              <a:rPr lang="en-US" altLang="zh-CN" dirty="0" err="1"/>
              <a:t>Scrapy</a:t>
            </a:r>
            <a:endParaRPr lang="en-US" altLang="zh-CN" dirty="0"/>
          </a:p>
          <a:p>
            <a:pPr lvl="1"/>
            <a:r>
              <a:rPr lang="en-US" altLang="zh-CN" dirty="0"/>
              <a:t>E.g. Get rent price from </a:t>
            </a:r>
            <a:r>
              <a:rPr lang="zh-CN" altLang="en-US" dirty="0"/>
              <a:t>链家</a:t>
            </a:r>
            <a:r>
              <a:rPr lang="en-US" altLang="zh-CN" dirty="0"/>
              <a:t> and analyze the price trend</a:t>
            </a:r>
          </a:p>
          <a:p>
            <a:r>
              <a:rPr lang="en-US" altLang="zh-CN" dirty="0"/>
              <a:t>Statistics, scientific computing</a:t>
            </a:r>
          </a:p>
          <a:p>
            <a:pPr lvl="1"/>
            <a:r>
              <a:rPr lang="en-US" dirty="0"/>
              <a:t>statistics, </a:t>
            </a:r>
            <a:r>
              <a:rPr lang="en-US" dirty="0" err="1"/>
              <a:t>numpy</a:t>
            </a:r>
            <a:r>
              <a:rPr lang="en-US" dirty="0"/>
              <a:t>, </a:t>
            </a:r>
            <a:r>
              <a:rPr lang="en-US" dirty="0" err="1"/>
              <a:t>scipy</a:t>
            </a:r>
            <a:r>
              <a:rPr lang="en-US" dirty="0"/>
              <a:t>, pandas</a:t>
            </a:r>
            <a:endParaRPr lang="en-US" altLang="zh-CN" dirty="0"/>
          </a:p>
          <a:p>
            <a:r>
              <a:rPr lang="en-US" altLang="zh-CN" dirty="0"/>
              <a:t>Natural language processing</a:t>
            </a:r>
          </a:p>
          <a:p>
            <a:pPr lvl="1"/>
            <a:r>
              <a:rPr lang="en-US" altLang="zh-CN" dirty="0"/>
              <a:t>NLTK, </a:t>
            </a:r>
            <a:r>
              <a:rPr lang="en-US" altLang="zh-CN" dirty="0" err="1"/>
              <a:t>Jieba</a:t>
            </a:r>
            <a:r>
              <a:rPr lang="en-US" altLang="zh-CN" dirty="0"/>
              <a:t>; to understand human language</a:t>
            </a:r>
          </a:p>
          <a:p>
            <a:r>
              <a:rPr lang="en-US" altLang="zh-CN" dirty="0"/>
              <a:t>Machine learning/ Deep learning</a:t>
            </a:r>
          </a:p>
          <a:p>
            <a:pPr lvl="1"/>
            <a:r>
              <a:rPr lang="en-US" dirty="0" err="1"/>
              <a:t>SKLearn</a:t>
            </a:r>
            <a:r>
              <a:rPr lang="en-US" dirty="0"/>
              <a:t>, </a:t>
            </a:r>
            <a:r>
              <a:rPr lang="en-US" altLang="zh-CN" dirty="0" err="1"/>
              <a:t>Tensorflow</a:t>
            </a:r>
            <a:r>
              <a:rPr lang="en-US" altLang="zh-CN" dirty="0"/>
              <a:t>, </a:t>
            </a:r>
            <a:r>
              <a:rPr lang="en-US" altLang="zh-CN" dirty="0" err="1"/>
              <a:t>Pytorch</a:t>
            </a:r>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45BEDB-E8A4-47D4-A029-5183E6155728}"/>
              </a:ext>
            </a:extLst>
          </p:cNvPr>
          <p:cNvSpPr>
            <a:spLocks noGrp="1"/>
          </p:cNvSpPr>
          <p:nvPr>
            <p:ph type="sldNum" sz="quarter" idx="12"/>
          </p:nvPr>
        </p:nvSpPr>
        <p:spPr/>
        <p:txBody>
          <a:bodyPr/>
          <a:lstStyle/>
          <a:p>
            <a:fld id="{0C913308-F349-4B6D-A68A-DD1791B4A57B}" type="slidenum">
              <a:rPr lang="zh-CN" altLang="en-US" smtClean="0"/>
              <a:pPr/>
              <a:t>54</a:t>
            </a:fld>
            <a:endParaRPr lang="zh-CN" altLang="en-US"/>
          </a:p>
        </p:txBody>
      </p:sp>
      <p:sp>
        <p:nvSpPr>
          <p:cNvPr id="5" name="内容占位符 4">
            <a:extLst>
              <a:ext uri="{FF2B5EF4-FFF2-40B4-BE49-F238E27FC236}">
                <a16:creationId xmlns:a16="http://schemas.microsoft.com/office/drawing/2014/main" id="{0AB201D2-FF90-4E88-B38C-83A513771622}"/>
              </a:ext>
            </a:extLst>
          </p:cNvPr>
          <p:cNvSpPr>
            <a:spLocks noGrp="1"/>
          </p:cNvSpPr>
          <p:nvPr>
            <p:ph idx="1"/>
          </p:nvPr>
        </p:nvSpPr>
        <p:spPr>
          <a:xfrm>
            <a:off x="1187624" y="2348880"/>
            <a:ext cx="6624736" cy="1323439"/>
          </a:xfrm>
          <a:prstGeom prst="rect">
            <a:avLst/>
          </a:prstGeom>
        </p:spPr>
        <p:txBody>
          <a:bodyPr wrap="square">
            <a:spAutoFit/>
          </a:bodyPr>
          <a:lstStyle/>
          <a:p>
            <a:pPr marL="0" indent="0" algn="ctr">
              <a:buNone/>
            </a:pPr>
            <a:r>
              <a:rPr lang="en-US" altLang="zh-CN" sz="4000" dirty="0">
                <a:latin typeface="等线" panose="02010600030101010101" pitchFamily="2" charset="-122"/>
                <a:ea typeface="等线" panose="02010600030101010101" pitchFamily="2" charset="-122"/>
              </a:rPr>
              <a:t>Social media data mining and e-commerce campaign</a:t>
            </a:r>
          </a:p>
        </p:txBody>
      </p:sp>
    </p:spTree>
    <p:extLst>
      <p:ext uri="{BB962C8B-B14F-4D97-AF65-F5344CB8AC3E}">
        <p14:creationId xmlns:p14="http://schemas.microsoft.com/office/powerpoint/2010/main" val="4120335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1427363" y="857232"/>
            <a:ext cx="2494624" cy="1787417"/>
            <a:chOff x="457200" y="3974068"/>
            <a:chExt cx="3386889" cy="2426732"/>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43400"/>
              <a:ext cx="3386889"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66800" y="3974068"/>
              <a:ext cx="2133600" cy="369332"/>
            </a:xfrm>
            <a:prstGeom prst="rect">
              <a:avLst/>
            </a:prstGeom>
            <a:noFill/>
          </p:spPr>
          <p:txBody>
            <a:bodyPr wrap="square" rtlCol="0">
              <a:spAutoFit/>
            </a:bodyPr>
            <a:lstStyle/>
            <a:p>
              <a:pPr algn="ctr"/>
              <a:r>
                <a:rPr lang="en-US" dirty="0"/>
                <a:t>Twitter</a:t>
              </a:r>
            </a:p>
          </p:txBody>
        </p:sp>
      </p:grpSp>
      <p:grpSp>
        <p:nvGrpSpPr>
          <p:cNvPr id="6" name="Group 10"/>
          <p:cNvGrpSpPr/>
          <p:nvPr/>
        </p:nvGrpSpPr>
        <p:grpSpPr>
          <a:xfrm>
            <a:off x="5213577" y="857232"/>
            <a:ext cx="2858885" cy="1785950"/>
            <a:chOff x="4953000" y="3974068"/>
            <a:chExt cx="3881437" cy="242474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4343400"/>
              <a:ext cx="3881437" cy="2055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791200" y="3974068"/>
              <a:ext cx="2133600" cy="369332"/>
            </a:xfrm>
            <a:prstGeom prst="rect">
              <a:avLst/>
            </a:prstGeom>
            <a:noFill/>
          </p:spPr>
          <p:txBody>
            <a:bodyPr wrap="square" rtlCol="0">
              <a:spAutoFit/>
            </a:bodyPr>
            <a:lstStyle/>
            <a:p>
              <a:pPr algn="ctr"/>
              <a:r>
                <a:rPr lang="en-US" dirty="0"/>
                <a:t>eBay</a:t>
              </a:r>
            </a:p>
          </p:txBody>
        </p:sp>
      </p:grpSp>
      <p:sp>
        <p:nvSpPr>
          <p:cNvPr id="9" name="Right Arrow 8"/>
          <p:cNvSpPr/>
          <p:nvPr/>
        </p:nvSpPr>
        <p:spPr>
          <a:xfrm>
            <a:off x="4239981" y="1719613"/>
            <a:ext cx="760647" cy="280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428331C2-70E8-49D4-A6DE-14A54D302667}"/>
              </a:ext>
            </a:extLst>
          </p:cNvPr>
          <p:cNvGrpSpPr/>
          <p:nvPr/>
        </p:nvGrpSpPr>
        <p:grpSpPr>
          <a:xfrm>
            <a:off x="1338369" y="2643182"/>
            <a:ext cx="6805531" cy="1956781"/>
            <a:chOff x="1338369" y="2643182"/>
            <a:chExt cx="6805531" cy="1956781"/>
          </a:xfrm>
        </p:grpSpPr>
        <p:grpSp>
          <p:nvGrpSpPr>
            <p:cNvPr id="19" name="组合 18"/>
            <p:cNvGrpSpPr/>
            <p:nvPr/>
          </p:nvGrpSpPr>
          <p:grpSpPr>
            <a:xfrm>
              <a:off x="4071934" y="2643182"/>
              <a:ext cx="4071966" cy="1956781"/>
              <a:chOff x="2286000" y="1752600"/>
              <a:chExt cx="4648200" cy="2233689"/>
            </a:xfrm>
          </p:grpSpPr>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752600"/>
                <a:ext cx="4648200" cy="223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8"/>
              <p:cNvGrpSpPr/>
              <p:nvPr/>
            </p:nvGrpSpPr>
            <p:grpSpPr>
              <a:xfrm>
                <a:off x="3505200" y="2241315"/>
                <a:ext cx="1104900" cy="584775"/>
                <a:chOff x="1219200" y="1988826"/>
                <a:chExt cx="1104900" cy="584775"/>
              </a:xfrm>
            </p:grpSpPr>
            <p:sp>
              <p:nvSpPr>
                <p:cNvPr id="14" name="TextBox 13"/>
                <p:cNvSpPr txBox="1"/>
                <p:nvPr/>
              </p:nvSpPr>
              <p:spPr>
                <a:xfrm>
                  <a:off x="1219200" y="1988826"/>
                  <a:ext cx="952500" cy="584775"/>
                </a:xfrm>
                <a:prstGeom prst="rect">
                  <a:avLst/>
                </a:prstGeom>
                <a:noFill/>
                <a:ln>
                  <a:solidFill>
                    <a:schemeClr val="accent1"/>
                  </a:solidFill>
                </a:ln>
              </p:spPr>
              <p:txBody>
                <a:bodyPr wrap="square" rtlCol="0">
                  <a:spAutoFit/>
                </a:bodyPr>
                <a:lstStyle/>
                <a:p>
                  <a:r>
                    <a:rPr lang="en-US" sz="1600" dirty="0"/>
                    <a:t>Passed away</a:t>
                  </a:r>
                </a:p>
              </p:txBody>
            </p:sp>
            <p:cxnSp>
              <p:nvCxnSpPr>
                <p:cNvPr id="15" name="Straight Arrow Connector 10"/>
                <p:cNvCxnSpPr/>
                <p:nvPr/>
              </p:nvCxnSpPr>
              <p:spPr bwMode="auto">
                <a:xfrm flipV="1">
                  <a:off x="2171700" y="1988826"/>
                  <a:ext cx="152400" cy="292387"/>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grpSp>
          <p:grpSp>
            <p:nvGrpSpPr>
              <p:cNvPr id="16" name="Group 11"/>
              <p:cNvGrpSpPr/>
              <p:nvPr/>
            </p:nvGrpSpPr>
            <p:grpSpPr>
              <a:xfrm>
                <a:off x="4953001" y="2821571"/>
                <a:ext cx="1234538" cy="584775"/>
                <a:chOff x="937162" y="1988826"/>
                <a:chExt cx="1234538" cy="584775"/>
              </a:xfrm>
            </p:grpSpPr>
            <p:sp>
              <p:nvSpPr>
                <p:cNvPr id="17" name="TextBox 16"/>
                <p:cNvSpPr txBox="1"/>
                <p:nvPr/>
              </p:nvSpPr>
              <p:spPr>
                <a:xfrm>
                  <a:off x="1219200" y="1988826"/>
                  <a:ext cx="952500" cy="338554"/>
                </a:xfrm>
                <a:prstGeom prst="rect">
                  <a:avLst/>
                </a:prstGeom>
                <a:noFill/>
                <a:ln>
                  <a:solidFill>
                    <a:schemeClr val="accent1"/>
                  </a:solidFill>
                </a:ln>
              </p:spPr>
              <p:txBody>
                <a:bodyPr wrap="square" rtlCol="0">
                  <a:spAutoFit/>
                </a:bodyPr>
                <a:lstStyle/>
                <a:p>
                  <a:r>
                    <a:rPr lang="en-US" sz="1600" dirty="0"/>
                    <a:t>Funeral</a:t>
                  </a:r>
                </a:p>
              </p:txBody>
            </p:sp>
            <p:cxnSp>
              <p:nvCxnSpPr>
                <p:cNvPr id="18" name="Straight Arrow Connector 13"/>
                <p:cNvCxnSpPr>
                  <a:stCxn id="17" idx="1"/>
                </p:cNvCxnSpPr>
                <p:nvPr/>
              </p:nvCxnSpPr>
              <p:spPr bwMode="auto">
                <a:xfrm flipH="1">
                  <a:off x="937162" y="2158103"/>
                  <a:ext cx="282038" cy="415498"/>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grpSp>
        </p:grpSp>
        <p:sp>
          <p:nvSpPr>
            <p:cNvPr id="21" name="矩形 20"/>
            <p:cNvSpPr/>
            <p:nvPr/>
          </p:nvSpPr>
          <p:spPr>
            <a:xfrm>
              <a:off x="1338369" y="3286124"/>
              <a:ext cx="1343638" cy="369332"/>
            </a:xfrm>
            <a:prstGeom prst="rect">
              <a:avLst/>
            </a:prstGeom>
          </p:spPr>
          <p:txBody>
            <a:bodyPr wrap="none">
              <a:spAutoFit/>
            </a:bodyPr>
            <a:lstStyle/>
            <a:p>
              <a:pPr algn="ctr"/>
              <a:r>
                <a:rPr lang="en-US" altLang="zh-CN" dirty="0">
                  <a:latin typeface="等线" panose="02010600030101010101" pitchFamily="2" charset="-122"/>
                  <a:ea typeface="等线" panose="02010600030101010101" pitchFamily="2" charset="-122"/>
                </a:rPr>
                <a:t>correlations</a:t>
              </a:r>
            </a:p>
          </p:txBody>
        </p:sp>
      </p:grpSp>
      <p:grpSp>
        <p:nvGrpSpPr>
          <p:cNvPr id="11" name="组合 10">
            <a:extLst>
              <a:ext uri="{FF2B5EF4-FFF2-40B4-BE49-F238E27FC236}">
                <a16:creationId xmlns:a16="http://schemas.microsoft.com/office/drawing/2014/main" id="{9DC7C629-ED63-4622-A128-9A99E5C08EA0}"/>
              </a:ext>
            </a:extLst>
          </p:cNvPr>
          <p:cNvGrpSpPr/>
          <p:nvPr/>
        </p:nvGrpSpPr>
        <p:grpSpPr>
          <a:xfrm>
            <a:off x="1149494" y="4598286"/>
            <a:ext cx="6994406" cy="2118497"/>
            <a:chOff x="1149494" y="4598286"/>
            <a:chExt cx="6994406" cy="2118497"/>
          </a:xfrm>
        </p:grpSpPr>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12" y="4598286"/>
              <a:ext cx="5429288" cy="2118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21"/>
            <p:cNvSpPr/>
            <p:nvPr/>
          </p:nvSpPr>
          <p:spPr>
            <a:xfrm>
              <a:off x="1149494" y="5357826"/>
              <a:ext cx="1563249" cy="646331"/>
            </a:xfrm>
            <a:prstGeom prst="rect">
              <a:avLst/>
            </a:prstGeom>
          </p:spPr>
          <p:txBody>
            <a:bodyPr wrap="none">
              <a:spAutoFit/>
            </a:bodyPr>
            <a:lstStyle/>
            <a:p>
              <a:pPr algn="ctr"/>
              <a:r>
                <a:rPr lang="en-US" altLang="zh-CN" dirty="0">
                  <a:latin typeface="等线" panose="02010600030101010101" pitchFamily="2" charset="-122"/>
                  <a:ea typeface="等线" panose="02010600030101010101" pitchFamily="2" charset="-122"/>
                </a:rPr>
                <a:t>lags</a:t>
              </a:r>
            </a:p>
            <a:p>
              <a:pPr algn="ct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4.8</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hours</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grpSp>
      <p:sp>
        <p:nvSpPr>
          <p:cNvPr id="24"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55</a:t>
            </a:fld>
            <a:endParaRPr lang="zh-CN" altLang="en-US" dirty="0"/>
          </a:p>
        </p:txBody>
      </p:sp>
    </p:spTree>
    <p:custDataLst>
      <p:tags r:id="rId1"/>
    </p:custDataLst>
    <p:extLst>
      <p:ext uri="{BB962C8B-B14F-4D97-AF65-F5344CB8AC3E}">
        <p14:creationId xmlns:p14="http://schemas.microsoft.com/office/powerpoint/2010/main" val="196733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45BEDB-E8A4-47D4-A029-5183E6155728}"/>
              </a:ext>
            </a:extLst>
          </p:cNvPr>
          <p:cNvSpPr>
            <a:spLocks noGrp="1"/>
          </p:cNvSpPr>
          <p:nvPr>
            <p:ph type="sldNum" sz="quarter" idx="12"/>
          </p:nvPr>
        </p:nvSpPr>
        <p:spPr/>
        <p:txBody>
          <a:bodyPr/>
          <a:lstStyle/>
          <a:p>
            <a:fld id="{0C913308-F349-4B6D-A68A-DD1791B4A57B}" type="slidenum">
              <a:rPr lang="zh-CN" altLang="en-US" smtClean="0"/>
              <a:pPr/>
              <a:t>56</a:t>
            </a:fld>
            <a:endParaRPr lang="zh-CN" altLang="en-US"/>
          </a:p>
        </p:txBody>
      </p:sp>
      <p:sp>
        <p:nvSpPr>
          <p:cNvPr id="5" name="内容占位符 4">
            <a:extLst>
              <a:ext uri="{FF2B5EF4-FFF2-40B4-BE49-F238E27FC236}">
                <a16:creationId xmlns:a16="http://schemas.microsoft.com/office/drawing/2014/main" id="{0AB201D2-FF90-4E88-B38C-83A513771622}"/>
              </a:ext>
            </a:extLst>
          </p:cNvPr>
          <p:cNvSpPr>
            <a:spLocks noGrp="1"/>
          </p:cNvSpPr>
          <p:nvPr>
            <p:ph idx="1"/>
          </p:nvPr>
        </p:nvSpPr>
        <p:spPr>
          <a:xfrm>
            <a:off x="2051720" y="2348880"/>
            <a:ext cx="5004442" cy="1323439"/>
          </a:xfrm>
          <a:prstGeom prst="rect">
            <a:avLst/>
          </a:prstGeom>
        </p:spPr>
        <p:txBody>
          <a:bodyPr wrap="square">
            <a:spAutoFit/>
          </a:bodyPr>
          <a:lstStyle/>
          <a:p>
            <a:pPr marL="0" indent="0" algn="ctr">
              <a:buNone/>
            </a:pPr>
            <a:r>
              <a:rPr lang="en-US" altLang="zh-CN" sz="4000" dirty="0"/>
              <a:t>Mining mobile user behaviors</a:t>
            </a:r>
            <a:endParaRPr lang="en-US" altLang="zh-CN" sz="4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18755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pPr marL="0" indent="0">
              <a:buNone/>
            </a:pP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57</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8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58</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Tree>
    <p:extLst>
      <p:ext uri="{BB962C8B-B14F-4D97-AF65-F5344CB8AC3E}">
        <p14:creationId xmlns:p14="http://schemas.microsoft.com/office/powerpoint/2010/main" val="36961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59</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1" name="TextBox 10"/>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Tree>
    <p:extLst>
      <p:ext uri="{BB962C8B-B14F-4D97-AF65-F5344CB8AC3E}">
        <p14:creationId xmlns:p14="http://schemas.microsoft.com/office/powerpoint/2010/main" val="109435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Instructor for electronics</a:t>
            </a:r>
            <a:endParaRPr lang="zh-CN" altLang="en-US" dirty="0"/>
          </a:p>
        </p:txBody>
      </p:sp>
      <p:sp>
        <p:nvSpPr>
          <p:cNvPr id="3" name="内容占位符 2"/>
          <p:cNvSpPr>
            <a:spLocks noGrp="1"/>
          </p:cNvSpPr>
          <p:nvPr>
            <p:ph idx="1"/>
          </p:nvPr>
        </p:nvSpPr>
        <p:spPr>
          <a:xfrm>
            <a:off x="457200" y="1600200"/>
            <a:ext cx="8229600" cy="4983162"/>
          </a:xfrm>
        </p:spPr>
        <p:txBody>
          <a:bodyPr>
            <a:normAutofit/>
          </a:bodyPr>
          <a:lstStyle/>
          <a:p>
            <a:r>
              <a:rPr lang="en-US" altLang="zh-CN" dirty="0"/>
              <a:t>Instructor: </a:t>
            </a:r>
            <a:r>
              <a:rPr lang="zh-CN" altLang="en-US" dirty="0"/>
              <a:t>梁俊睿 </a:t>
            </a:r>
            <a:r>
              <a:rPr lang="en-US" altLang="zh-CN" dirty="0"/>
              <a:t>Junrui Liang</a:t>
            </a:r>
          </a:p>
          <a:p>
            <a:r>
              <a:rPr lang="en-US" altLang="zh-CN" dirty="0"/>
              <a:t>Research</a:t>
            </a:r>
          </a:p>
          <a:p>
            <a:pPr lvl="1"/>
            <a:r>
              <a:rPr lang="en-US" altLang="zh-CN" dirty="0"/>
              <a:t>Self-powered Internet of Things </a:t>
            </a:r>
            <a:r>
              <a:rPr lang="zh-CN" altLang="en-US" dirty="0"/>
              <a:t>自供能物联网</a:t>
            </a:r>
            <a:endParaRPr lang="en-US" altLang="zh-CN" dirty="0"/>
          </a:p>
          <a:p>
            <a:pPr lvl="1"/>
            <a:r>
              <a:rPr lang="en-US" altLang="zh-CN" dirty="0"/>
              <a:t>Power electronics </a:t>
            </a:r>
            <a:r>
              <a:rPr lang="zh-CN" altLang="en-US" dirty="0"/>
              <a:t>电力电子</a:t>
            </a:r>
            <a:endParaRPr lang="en-US" altLang="zh-CN" dirty="0"/>
          </a:p>
          <a:p>
            <a:pPr lvl="1"/>
            <a:r>
              <a:rPr lang="en-US" altLang="zh-CN" dirty="0"/>
              <a:t>Mechatronics </a:t>
            </a:r>
            <a:r>
              <a:rPr lang="zh-CN" altLang="en-US" dirty="0"/>
              <a:t>机电一体化</a:t>
            </a:r>
            <a:endParaRPr lang="en-US" altLang="zh-CN" dirty="0"/>
          </a:p>
          <a:p>
            <a:pPr lvl="1">
              <a:lnSpc>
                <a:spcPct val="125000"/>
              </a:lnSpc>
              <a:spcBef>
                <a:spcPct val="0"/>
              </a:spcBef>
              <a:buNone/>
              <a:defRPr/>
            </a:pPr>
            <a:r>
              <a:rPr lang="en-US" altLang="zh-CN" dirty="0"/>
              <a:t>Office: Room 1D-303.D, SIST Building 1</a:t>
            </a:r>
          </a:p>
          <a:p>
            <a:pPr lvl="1">
              <a:lnSpc>
                <a:spcPct val="125000"/>
              </a:lnSpc>
              <a:spcBef>
                <a:spcPct val="0"/>
              </a:spcBef>
              <a:buNone/>
              <a:defRPr/>
            </a:pPr>
            <a:r>
              <a:rPr lang="en-US" altLang="zh-CN" dirty="0"/>
              <a:t>Email:  </a:t>
            </a:r>
            <a:r>
              <a:rPr lang="en-US" altLang="zh-CN" dirty="0">
                <a:hlinkClick r:id="rId2"/>
              </a:rPr>
              <a:t>liangjr@shanghaitech.edu.cn</a:t>
            </a:r>
            <a:r>
              <a:rPr lang="en-US" altLang="zh-CN" dirty="0"/>
              <a:t> </a:t>
            </a:r>
          </a:p>
          <a:p>
            <a:pPr lvl="1">
              <a:lnSpc>
                <a:spcPct val="125000"/>
              </a:lnSpc>
              <a:spcBef>
                <a:spcPct val="0"/>
              </a:spcBef>
              <a:buNone/>
              <a:defRPr/>
            </a:pPr>
            <a:r>
              <a:rPr lang="en-US" altLang="zh-CN" dirty="0"/>
              <a:t>Web: </a:t>
            </a:r>
            <a:r>
              <a:rPr lang="en-US" altLang="zh-CN" dirty="0">
                <a:hlinkClick r:id="rId3">
                  <a:extLst>
                    <a:ext uri="{A12FA001-AC4F-418D-AE19-62706E023703}">
                      <ahyp:hlinkClr xmlns:ahyp="http://schemas.microsoft.com/office/drawing/2018/hyperlinkcolor" val="tx"/>
                    </a:ext>
                  </a:extLst>
                </a:hlinkClick>
              </a:rPr>
              <a:t>http://</a:t>
            </a:r>
            <a:r>
              <a:rPr lang="en-US" altLang="zh-CN" dirty="0">
                <a:solidFill>
                  <a:srgbClr val="C00000"/>
                </a:solidFill>
                <a:hlinkClick r:id="rId3">
                  <a:extLst>
                    <a:ext uri="{A12FA001-AC4F-418D-AE19-62706E023703}">
                      <ahyp:hlinkClr xmlns:ahyp="http://schemas.microsoft.com/office/drawing/2018/hyperlinkcolor" val="tx"/>
                    </a:ext>
                  </a:extLst>
                </a:hlinkClick>
              </a:rPr>
              <a:t>metal</a:t>
            </a:r>
            <a:r>
              <a:rPr lang="en-US" altLang="zh-CN" dirty="0">
                <a:hlinkClick r:id="rId3">
                  <a:extLst>
                    <a:ext uri="{A12FA001-AC4F-418D-AE19-62706E023703}">
                      <ahyp:hlinkClr xmlns:ahyp="http://schemas.microsoft.com/office/drawing/2018/hyperlinkcolor" val="tx"/>
                    </a:ext>
                  </a:extLst>
                </a:hlinkClick>
              </a:rPr>
              <a:t>.shanghaitech.edu.cn</a:t>
            </a:r>
            <a:r>
              <a:rPr lang="en-US" altLang="zh-CN" dirty="0"/>
              <a:t> </a:t>
            </a: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extLst>
      <p:ext uri="{BB962C8B-B14F-4D97-AF65-F5344CB8AC3E}">
        <p14:creationId xmlns:p14="http://schemas.microsoft.com/office/powerpoint/2010/main" val="1584401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60</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1" name="TextBox 10"/>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2" name="TextBox 11"/>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Tree>
    <p:extLst>
      <p:ext uri="{BB962C8B-B14F-4D97-AF65-F5344CB8AC3E}">
        <p14:creationId xmlns:p14="http://schemas.microsoft.com/office/powerpoint/2010/main" val="124544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61</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38109"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2" name="TextBox 11"/>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3" name="TextBox 12"/>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
        <p:nvSpPr>
          <p:cNvPr id="14" name="TextBox 13"/>
          <p:cNvSpPr txBox="1"/>
          <p:nvPr/>
        </p:nvSpPr>
        <p:spPr>
          <a:xfrm>
            <a:off x="5823857" y="2464729"/>
            <a:ext cx="1143000" cy="369332"/>
          </a:xfrm>
          <a:prstGeom prst="rect">
            <a:avLst/>
          </a:prstGeom>
          <a:noFill/>
        </p:spPr>
        <p:txBody>
          <a:bodyPr wrap="square" rtlCol="0">
            <a:spAutoFit/>
          </a:bodyPr>
          <a:lstStyle/>
          <a:p>
            <a:r>
              <a:rPr lang="en-US" altLang="zh-CN" b="1" dirty="0"/>
              <a:t>Work</a:t>
            </a:r>
            <a:endParaRPr lang="en-US" b="1" dirty="0"/>
          </a:p>
        </p:txBody>
      </p:sp>
    </p:spTree>
    <p:extLst>
      <p:ext uri="{BB962C8B-B14F-4D97-AF65-F5344CB8AC3E}">
        <p14:creationId xmlns:p14="http://schemas.microsoft.com/office/powerpoint/2010/main" val="321958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62</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38109"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543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3" name="TextBox 12"/>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4" name="TextBox 13"/>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
        <p:nvSpPr>
          <p:cNvPr id="15" name="TextBox 14"/>
          <p:cNvSpPr txBox="1"/>
          <p:nvPr/>
        </p:nvSpPr>
        <p:spPr>
          <a:xfrm>
            <a:off x="5823857" y="2464729"/>
            <a:ext cx="1143000" cy="369332"/>
          </a:xfrm>
          <a:prstGeom prst="rect">
            <a:avLst/>
          </a:prstGeom>
          <a:noFill/>
        </p:spPr>
        <p:txBody>
          <a:bodyPr wrap="square" rtlCol="0">
            <a:spAutoFit/>
          </a:bodyPr>
          <a:lstStyle/>
          <a:p>
            <a:r>
              <a:rPr lang="en-US" altLang="zh-CN" b="1" dirty="0"/>
              <a:t>Work</a:t>
            </a:r>
            <a:endParaRPr lang="en-US" b="1" dirty="0"/>
          </a:p>
        </p:txBody>
      </p:sp>
      <p:sp>
        <p:nvSpPr>
          <p:cNvPr id="16" name="TextBox 15"/>
          <p:cNvSpPr txBox="1"/>
          <p:nvPr/>
        </p:nvSpPr>
        <p:spPr>
          <a:xfrm>
            <a:off x="7696200" y="2464729"/>
            <a:ext cx="1143000" cy="369332"/>
          </a:xfrm>
          <a:prstGeom prst="rect">
            <a:avLst/>
          </a:prstGeom>
          <a:noFill/>
        </p:spPr>
        <p:txBody>
          <a:bodyPr wrap="square" rtlCol="0">
            <a:spAutoFit/>
          </a:bodyPr>
          <a:lstStyle/>
          <a:p>
            <a:r>
              <a:rPr lang="en-US" altLang="zh-CN" b="1" dirty="0"/>
              <a:t>Home</a:t>
            </a:r>
            <a:endParaRPr lang="en-US" b="1" dirty="0"/>
          </a:p>
        </p:txBody>
      </p:sp>
    </p:spTree>
    <p:extLst>
      <p:ext uri="{BB962C8B-B14F-4D97-AF65-F5344CB8AC3E}">
        <p14:creationId xmlns:p14="http://schemas.microsoft.com/office/powerpoint/2010/main" val="15864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A20FBFB-3109-4370-9F38-5B13AB52F35E}"/>
              </a:ext>
            </a:extLst>
          </p:cNvPr>
          <p:cNvSpPr>
            <a:spLocks noGrp="1"/>
          </p:cNvSpPr>
          <p:nvPr>
            <p:ph type="sldNum" sz="quarter" idx="12"/>
          </p:nvPr>
        </p:nvSpPr>
        <p:spPr/>
        <p:txBody>
          <a:bodyPr/>
          <a:lstStyle/>
          <a:p>
            <a:fld id="{0C913308-F349-4B6D-A68A-DD1791B4A57B}" type="slidenum">
              <a:rPr lang="zh-CN" altLang="en-US" smtClean="0"/>
              <a:pPr/>
              <a:t>63</a:t>
            </a:fld>
            <a:endParaRPr lang="zh-CN" altLang="en-US"/>
          </a:p>
        </p:txBody>
      </p:sp>
      <p:sp>
        <p:nvSpPr>
          <p:cNvPr id="5" name="内容占位符 4">
            <a:extLst>
              <a:ext uri="{FF2B5EF4-FFF2-40B4-BE49-F238E27FC236}">
                <a16:creationId xmlns:a16="http://schemas.microsoft.com/office/drawing/2014/main" id="{3FACFD9E-E65F-4792-996A-ECE4432F68FF}"/>
              </a:ext>
            </a:extLst>
          </p:cNvPr>
          <p:cNvSpPr txBox="1">
            <a:spLocks/>
          </p:cNvSpPr>
          <p:nvPr/>
        </p:nvSpPr>
        <p:spPr>
          <a:xfrm>
            <a:off x="2231854" y="2348880"/>
            <a:ext cx="5004442" cy="132343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dirty="0">
                <a:latin typeface="等线" panose="02010600030101010101" pitchFamily="2" charset="-122"/>
                <a:ea typeface="等线" panose="02010600030101010101" pitchFamily="2" charset="-122"/>
              </a:rPr>
              <a:t>Social media and stock market</a:t>
            </a:r>
          </a:p>
        </p:txBody>
      </p:sp>
    </p:spTree>
    <p:extLst>
      <p:ext uri="{BB962C8B-B14F-4D97-AF65-F5344CB8AC3E}">
        <p14:creationId xmlns:p14="http://schemas.microsoft.com/office/powerpoint/2010/main" val="3792196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64</a:t>
            </a:fld>
            <a:endParaRPr lang="zh-CN" altLang="en-US" dirty="0"/>
          </a:p>
        </p:txBody>
      </p:sp>
      <p:graphicFrame>
        <p:nvGraphicFramePr>
          <p:cNvPr id="10" name="图表 9">
            <a:extLst>
              <a:ext uri="{FF2B5EF4-FFF2-40B4-BE49-F238E27FC236}">
                <a16:creationId xmlns:a16="http://schemas.microsoft.com/office/drawing/2014/main" id="{43C8F9E1-4C4B-4434-AE2F-A7BAEE2183FC}"/>
              </a:ext>
            </a:extLst>
          </p:cNvPr>
          <p:cNvGraphicFramePr/>
          <p:nvPr>
            <p:extLst/>
          </p:nvPr>
        </p:nvGraphicFramePr>
        <p:xfrm>
          <a:off x="630555" y="1243163"/>
          <a:ext cx="7882890" cy="215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4F3B0A79-7373-4148-9976-753FAC19CD88}"/>
              </a:ext>
            </a:extLst>
          </p:cNvPr>
          <p:cNvGraphicFramePr/>
          <p:nvPr/>
        </p:nvGraphicFramePr>
        <p:xfrm>
          <a:off x="630555" y="3643314"/>
          <a:ext cx="7882890" cy="2217420"/>
        </p:xfrm>
        <a:graphic>
          <a:graphicData uri="http://schemas.openxmlformats.org/drawingml/2006/chart">
            <c:chart xmlns:c="http://schemas.openxmlformats.org/drawingml/2006/chart" xmlns:r="http://schemas.openxmlformats.org/officeDocument/2006/relationships" r:id="rId3"/>
          </a:graphicData>
        </a:graphic>
      </p:graphicFrame>
      <p:sp>
        <p:nvSpPr>
          <p:cNvPr id="12" name="标题 1">
            <a:extLst>
              <a:ext uri="{FF2B5EF4-FFF2-40B4-BE49-F238E27FC236}">
                <a16:creationId xmlns:a16="http://schemas.microsoft.com/office/drawing/2014/main" id="{2C579069-BF14-4FD2-8F10-9B1CCA7E4A0E}"/>
              </a:ext>
            </a:extLst>
          </p:cNvPr>
          <p:cNvSpPr>
            <a:spLocks noGrp="1"/>
          </p:cNvSpPr>
          <p:nvPr>
            <p:ph type="title"/>
          </p:nvPr>
        </p:nvSpPr>
        <p:spPr>
          <a:xfrm>
            <a:off x="395536" y="188640"/>
            <a:ext cx="8229600" cy="1143000"/>
          </a:xfrm>
        </p:spPr>
        <p:txBody>
          <a:bodyPr>
            <a:normAutofit/>
          </a:bodyPr>
          <a:lstStyle/>
          <a:p>
            <a:r>
              <a:rPr lang="en-US" altLang="zh-CN" sz="3200" dirty="0"/>
              <a:t>Positive/negative social media sentiment and the stock market</a:t>
            </a:r>
            <a:endParaRPr lang="zh-CN" altLang="en-US" sz="3200" dirty="0"/>
          </a:p>
        </p:txBody>
      </p:sp>
    </p:spTree>
    <p:extLst>
      <p:ext uri="{BB962C8B-B14F-4D97-AF65-F5344CB8AC3E}">
        <p14:creationId xmlns:p14="http://schemas.microsoft.com/office/powerpoint/2010/main" val="2299278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normAutofit/>
          </a:bodyPr>
          <a:lstStyle/>
          <a:p>
            <a:r>
              <a:rPr lang="en-US" altLang="zh-CN" b="1" dirty="0"/>
              <a:t>Option 1</a:t>
            </a:r>
            <a:r>
              <a:rPr lang="en-US" altLang="zh-CN" dirty="0"/>
              <a:t>, install Anaconda</a:t>
            </a:r>
          </a:p>
          <a:p>
            <a:pPr lvl="1"/>
            <a:r>
              <a:rPr lang="en-US" altLang="zh-CN" dirty="0"/>
              <a:t>Includes core Python environment, IDE (</a:t>
            </a:r>
            <a:r>
              <a:rPr lang="en-US" dirty="0"/>
              <a:t>Integrated Development Environment</a:t>
            </a:r>
            <a:r>
              <a:rPr lang="en-US" altLang="zh-CN" dirty="0"/>
              <a:t>). All in one.</a:t>
            </a:r>
          </a:p>
          <a:p>
            <a:pPr lvl="1"/>
            <a:r>
              <a:rPr lang="en-US" dirty="0"/>
              <a:t>Data science and visualization packages</a:t>
            </a:r>
            <a:endParaRPr lang="en-US" altLang="zh-CN" dirty="0"/>
          </a:p>
          <a:p>
            <a:pPr lvl="1"/>
            <a:r>
              <a:rPr lang="en-US" altLang="zh-CN" dirty="0"/>
              <a:t>Easy to manage (add, remove, update) packages</a:t>
            </a:r>
          </a:p>
          <a:p>
            <a:pPr lvl="1"/>
            <a:r>
              <a:rPr lang="en-US" altLang="zh-CN" b="1" dirty="0"/>
              <a:t>Python 3.8 </a:t>
            </a:r>
            <a:r>
              <a:rPr lang="en-US" altLang="zh-CN" dirty="0"/>
              <a:t>version for this course.</a:t>
            </a:r>
          </a:p>
          <a:p>
            <a:pPr lvl="1"/>
            <a:r>
              <a:rPr lang="en-US" altLang="zh-CN" dirty="0">
                <a:hlinkClick r:id="rId2"/>
              </a:rPr>
              <a:t>https://www.anaconda.com/products/individual</a:t>
            </a:r>
            <a:r>
              <a:rPr lang="en-US" altLang="zh-CN" dirty="0"/>
              <a:t> </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a:xfrm>
            <a:off x="457200" y="1600200"/>
            <a:ext cx="8543956" cy="4525963"/>
          </a:xfrm>
        </p:spPr>
        <p:txBody>
          <a:bodyPr>
            <a:normAutofit fontScale="92500" lnSpcReduction="10000"/>
          </a:bodyPr>
          <a:lstStyle/>
          <a:p>
            <a:r>
              <a:rPr lang="en-US" altLang="zh-CN" dirty="0"/>
              <a:t>For Windows</a:t>
            </a:r>
          </a:p>
          <a:p>
            <a:pPr lvl="1"/>
            <a:r>
              <a:rPr lang="en-US" altLang="zh-CN" dirty="0"/>
              <a:t>Check your Windows bit, 64bit or 32bit, most often 64bit.</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Download and install 64bit or 32bit Anaconda accordingly</a:t>
            </a:r>
          </a:p>
          <a:p>
            <a:pPr lvl="2"/>
            <a:r>
              <a:rPr lang="en-US" altLang="zh-CN" sz="1700" dirty="0"/>
              <a:t>https://repo.anaconda.com/archive/Anaconda3-2021.05-Windows-x86_64.exe 64bit</a:t>
            </a:r>
          </a:p>
          <a:p>
            <a:pPr lvl="2"/>
            <a:r>
              <a:rPr lang="en-US" altLang="zh-CN" sz="1700"/>
              <a:t> </a:t>
            </a:r>
            <a:endParaRPr lang="en-US" altLang="zh-CN" sz="1700" dirty="0"/>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66</a:t>
            </a:fld>
            <a:endParaRPr lang="zh-CN" altLang="en-US"/>
          </a:p>
        </p:txBody>
      </p:sp>
      <p:grpSp>
        <p:nvGrpSpPr>
          <p:cNvPr id="8" name="组合 7"/>
          <p:cNvGrpSpPr/>
          <p:nvPr/>
        </p:nvGrpSpPr>
        <p:grpSpPr>
          <a:xfrm>
            <a:off x="1571604" y="2857496"/>
            <a:ext cx="6000792" cy="1643074"/>
            <a:chOff x="1357290" y="2643182"/>
            <a:chExt cx="6848475" cy="2028825"/>
          </a:xfrm>
        </p:grpSpPr>
        <p:pic>
          <p:nvPicPr>
            <p:cNvPr id="3074" name="Picture 2"/>
            <p:cNvPicPr>
              <a:picLocks noChangeAspect="1" noChangeArrowheads="1"/>
            </p:cNvPicPr>
            <p:nvPr/>
          </p:nvPicPr>
          <p:blipFill>
            <a:blip r:embed="rId2"/>
            <a:srcRect/>
            <a:stretch>
              <a:fillRect/>
            </a:stretch>
          </p:blipFill>
          <p:spPr bwMode="auto">
            <a:xfrm>
              <a:off x="1357290" y="2643182"/>
              <a:ext cx="6848475" cy="2028825"/>
            </a:xfrm>
            <a:prstGeom prst="rect">
              <a:avLst/>
            </a:prstGeom>
            <a:noFill/>
            <a:ln w="9525">
              <a:noFill/>
              <a:miter lim="800000"/>
              <a:headEnd/>
              <a:tailEnd/>
            </a:ln>
            <a:effectLst/>
          </p:spPr>
        </p:pic>
        <p:cxnSp>
          <p:nvCxnSpPr>
            <p:cNvPr id="7" name="直接连接符 6"/>
            <p:cNvCxnSpPr/>
            <p:nvPr/>
          </p:nvCxnSpPr>
          <p:spPr>
            <a:xfrm>
              <a:off x="3500430" y="4286256"/>
              <a:ext cx="1000132"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lstStyle/>
          <a:p>
            <a:r>
              <a:rPr lang="en-US" altLang="zh-CN" dirty="0"/>
              <a:t>Recommend you check the first box</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67</a:t>
            </a:fld>
            <a:endParaRPr lang="zh-CN" altLang="en-US"/>
          </a:p>
        </p:txBody>
      </p:sp>
      <p:pic>
        <p:nvPicPr>
          <p:cNvPr id="4099" name="Picture 3"/>
          <p:cNvPicPr>
            <a:picLocks noChangeAspect="1" noChangeArrowheads="1"/>
          </p:cNvPicPr>
          <p:nvPr/>
        </p:nvPicPr>
        <p:blipFill>
          <a:blip r:embed="rId2"/>
          <a:srcRect/>
          <a:stretch>
            <a:fillRect/>
          </a:stretch>
        </p:blipFill>
        <p:spPr bwMode="auto">
          <a:xfrm>
            <a:off x="1928794" y="2143116"/>
            <a:ext cx="5429288" cy="4260435"/>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a:xfrm>
            <a:off x="457200" y="1600200"/>
            <a:ext cx="8543956" cy="4525963"/>
          </a:xfrm>
        </p:spPr>
        <p:txBody>
          <a:bodyPr>
            <a:normAutofit fontScale="85000" lnSpcReduction="20000"/>
          </a:bodyPr>
          <a:lstStyle/>
          <a:p>
            <a:r>
              <a:rPr lang="en-US" altLang="zh-CN" dirty="0"/>
              <a:t>For Mac OS</a:t>
            </a:r>
          </a:p>
          <a:p>
            <a:pPr lvl="1"/>
            <a:r>
              <a:rPr lang="en-US" altLang="zh-CN" dirty="0">
                <a:hlinkClick r:id="rId2"/>
              </a:rPr>
              <a:t>https://repo.anaconda.com/archive/Anaconda3-2018.12-MacOSX-x86_64.pkg</a:t>
            </a:r>
            <a:endParaRPr lang="en-US" altLang="zh-CN" dirty="0"/>
          </a:p>
          <a:p>
            <a:r>
              <a:rPr lang="en-US" altLang="zh-CN" dirty="0"/>
              <a:t>For Linux</a:t>
            </a:r>
          </a:p>
          <a:p>
            <a:pPr lvl="1"/>
            <a:r>
              <a:rPr lang="en-US" altLang="zh-CN" dirty="0">
                <a:hlinkClick r:id="rId3"/>
              </a:rPr>
              <a:t>https://www.anaconda.com/distribution/#linux</a:t>
            </a:r>
            <a:endParaRPr lang="en-US" altLang="zh-CN" dirty="0"/>
          </a:p>
          <a:p>
            <a:pPr lvl="1"/>
            <a:r>
              <a:rPr lang="en-US" altLang="zh-CN" dirty="0"/>
              <a:t>Install according to your operation system bit and CPU (x86 or Power8/9)</a:t>
            </a:r>
          </a:p>
          <a:p>
            <a:r>
              <a:rPr lang="en-US" altLang="zh-CN" dirty="0"/>
              <a:t>After installation</a:t>
            </a:r>
          </a:p>
          <a:p>
            <a:pPr lvl="1"/>
            <a:r>
              <a:rPr lang="en-US" altLang="zh-CN" dirty="0"/>
              <a:t>Try the </a:t>
            </a:r>
            <a:r>
              <a:rPr lang="en-US" altLang="zh-CN" b="1" dirty="0" err="1"/>
              <a:t>Spyder</a:t>
            </a:r>
            <a:r>
              <a:rPr lang="en-US" altLang="zh-CN" dirty="0"/>
              <a:t> IDE, included in Anaconda</a:t>
            </a:r>
          </a:p>
          <a:p>
            <a:pPr lvl="1"/>
            <a:r>
              <a:rPr lang="en-US" altLang="zh-CN" dirty="0"/>
              <a:t>Or in Anaconda Prompt/command line/terminal, enter Python (depending on whether you have added Anaconda to your system path during installation)</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t>Option 2</a:t>
            </a:r>
            <a:r>
              <a:rPr lang="en-US" altLang="zh-CN" dirty="0"/>
              <a:t>, </a:t>
            </a:r>
            <a:r>
              <a:rPr lang="en-US" dirty="0">
                <a:latin typeface="Avenir Book"/>
                <a:cs typeface="Avenir Book"/>
              </a:rPr>
              <a:t>install Python from python.org  </a:t>
            </a:r>
            <a:endParaRPr lang="en-US" altLang="zh-CN" dirty="0"/>
          </a:p>
          <a:p>
            <a:pPr lvl="1"/>
            <a:r>
              <a:rPr lang="en-US" altLang="zh-CN" dirty="0"/>
              <a:t>Download python 3.7.1 at </a:t>
            </a:r>
            <a:r>
              <a:rPr lang="en-US" altLang="zh-CN" dirty="0">
                <a:hlinkClick r:id="rId2"/>
              </a:rPr>
              <a:t>www.python.org/downloads</a:t>
            </a:r>
            <a:r>
              <a:rPr lang="en-US" altLang="zh-CN" dirty="0"/>
              <a:t> </a:t>
            </a:r>
          </a:p>
          <a:p>
            <a:pPr lvl="1"/>
            <a:r>
              <a:rPr lang="en-US" altLang="zh-CN" dirty="0"/>
              <a:t>32bit/64bit, Windows, Linux/UNIX, Mac OSX depends on your computer</a:t>
            </a:r>
          </a:p>
          <a:p>
            <a:pPr lvl="1"/>
            <a:r>
              <a:rPr lang="en-US" altLang="zh-CN" dirty="0"/>
              <a:t>Run python or idle in Windows</a:t>
            </a:r>
          </a:p>
          <a:p>
            <a:pPr lvl="1"/>
            <a:r>
              <a:rPr lang="en-US" altLang="zh-CN" dirty="0"/>
              <a:t>Type in python3 or python on Linux or Mac OSX</a:t>
            </a:r>
          </a:p>
          <a:p>
            <a:pPr lvl="1"/>
            <a:r>
              <a:rPr lang="en-US" altLang="zh-CN" dirty="0"/>
              <a:t>Two programming modes in Python</a:t>
            </a:r>
          </a:p>
          <a:p>
            <a:pPr lvl="2"/>
            <a:r>
              <a:rPr lang="en-US" altLang="zh-CN" dirty="0"/>
              <a:t>Interactive </a:t>
            </a:r>
          </a:p>
          <a:p>
            <a:pPr lvl="2"/>
            <a:r>
              <a:rPr lang="en-US" altLang="zh-CN" dirty="0"/>
              <a:t>Batch</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graphicFrame>
        <p:nvGraphicFramePr>
          <p:cNvPr id="9" name="表格 8"/>
          <p:cNvGraphicFramePr>
            <a:graphicFrameLocks noGrp="1"/>
          </p:cNvGraphicFramePr>
          <p:nvPr>
            <p:extLst/>
          </p:nvPr>
        </p:nvGraphicFramePr>
        <p:xfrm>
          <a:off x="142845" y="850799"/>
          <a:ext cx="8572558" cy="4147065"/>
        </p:xfrm>
        <a:graphic>
          <a:graphicData uri="http://schemas.openxmlformats.org/drawingml/2006/table">
            <a:tbl>
              <a:tblPr firstRow="1" bandRow="1">
                <a:tableStyleId>{5C22544A-7EE6-4342-B048-85BDC9FD1C3A}</a:tableStyleId>
              </a:tblPr>
              <a:tblGrid>
                <a:gridCol w="3128594">
                  <a:extLst>
                    <a:ext uri="{9D8B030D-6E8A-4147-A177-3AD203B41FA5}">
                      <a16:colId xmlns:a16="http://schemas.microsoft.com/office/drawing/2014/main" val="20000"/>
                    </a:ext>
                  </a:extLst>
                </a:gridCol>
                <a:gridCol w="3156327">
                  <a:extLst>
                    <a:ext uri="{9D8B030D-6E8A-4147-A177-3AD203B41FA5}">
                      <a16:colId xmlns:a16="http://schemas.microsoft.com/office/drawing/2014/main" val="20002"/>
                    </a:ext>
                  </a:extLst>
                </a:gridCol>
                <a:gridCol w="1957017">
                  <a:extLst>
                    <a:ext uri="{9D8B030D-6E8A-4147-A177-3AD203B41FA5}">
                      <a16:colId xmlns:a16="http://schemas.microsoft.com/office/drawing/2014/main" val="20003"/>
                    </a:ext>
                  </a:extLst>
                </a:gridCol>
                <a:gridCol w="330620">
                  <a:extLst>
                    <a:ext uri="{9D8B030D-6E8A-4147-A177-3AD203B41FA5}">
                      <a16:colId xmlns:a16="http://schemas.microsoft.com/office/drawing/2014/main" val="20005"/>
                    </a:ext>
                  </a:extLst>
                </a:gridCol>
              </a:tblGrid>
              <a:tr h="415587">
                <a:tc gridSpan="3">
                  <a:txBody>
                    <a:bodyPr/>
                    <a:lstStyle/>
                    <a:p>
                      <a:pPr marL="342900" marR="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lang="zh-CN" altLang="en-US" sz="1600" b="0" kern="1200" dirty="0">
                          <a:solidFill>
                            <a:schemeClr val="tx1"/>
                          </a:solidFill>
                          <a:latin typeface="等线" panose="02010600030101010101" pitchFamily="2" charset="-122"/>
                          <a:ea typeface="等线" panose="02010600030101010101" pitchFamily="2" charset="-122"/>
                          <a:cs typeface="+mn-cs"/>
                        </a:rPr>
                        <a:t>研究方向：自供能物联网，电力电子，机电一体化</a:t>
                      </a:r>
                      <a:endParaRPr lang="en-US" altLang="zh-CN"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tcPr>
                </a:tc>
                <a:tc hMerge="1">
                  <a:txBody>
                    <a:bodyPr/>
                    <a:lstStyle/>
                    <a:p>
                      <a:endParaRPr lang="zh-CN" altLang="en-US"/>
                    </a:p>
                  </a:txBody>
                  <a:tcPr>
                    <a:lnL w="12700" cmpd="sng">
                      <a:noFill/>
                    </a:lnL>
                  </a:tcPr>
                </a:tc>
                <a:tc>
                  <a:txBody>
                    <a:bodyPr/>
                    <a:lstStyle/>
                    <a:p>
                      <a:endParaRPr lang="zh-CN" altLang="en-US" sz="1600" dirty="0"/>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5587">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教育背景</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zh-CN" altLang="en-US"/>
                    </a:p>
                  </a:txBody>
                  <a:tcPr>
                    <a:lnL w="12700" cmpd="sng">
                      <a:noFill/>
                    </a:lnL>
                  </a:tcPr>
                </a:tc>
                <a:tc hMerge="1">
                  <a:txBody>
                    <a:bodyPr/>
                    <a:lstStyle/>
                    <a:p>
                      <a:endParaRPr lang="zh-CN" altLang="en-US"/>
                    </a:p>
                  </a:txBody>
                  <a:tcPr/>
                </a:tc>
                <a:extLst>
                  <a:ext uri="{0D108BD9-81ED-4DB2-BD59-A6C34878D82A}">
                    <a16:rowId xmlns:a16="http://schemas.microsoft.com/office/drawing/2014/main" val="10004"/>
                  </a:ext>
                </a:extLst>
              </a:tr>
              <a:tr h="415587">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2007-2010</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香港中文大学</a:t>
                      </a:r>
                    </a:p>
                  </a:txBody>
                  <a:tcPr marL="62735" marR="62735" marT="41823" marB="41823" anchor="ctr">
                    <a:lnL w="12700" cmpd="sng">
                      <a:noFill/>
                    </a:lnL>
                    <a:lnR w="12700" cmpd="sng">
                      <a:noFill/>
                    </a:lnR>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机械与自动化工程 博士</a:t>
                      </a:r>
                    </a:p>
                  </a:txBody>
                  <a:tcPr marL="62735" marR="62735" marT="41823" marB="41823" anchor="ctr">
                    <a:lnL w="12700" cmpd="sng">
                      <a:noFill/>
                    </a:lnL>
                    <a:lnR w="12700" cmpd="sng">
                      <a:noFill/>
                    </a:lnR>
                    <a:lnB w="12700" cmpd="sng">
                      <a:noFill/>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448107680"/>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2004-2007</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上海交通大学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baseline="0" dirty="0">
                          <a:solidFill>
                            <a:schemeClr val="tx1"/>
                          </a:solidFill>
                          <a:latin typeface="等线 Light" panose="02010600030101010101" pitchFamily="2" charset="-122"/>
                          <a:ea typeface="等线 Light" panose="02010600030101010101" pitchFamily="2" charset="-122"/>
                        </a:rPr>
                        <a:t>精密仪器与机械 硕士</a:t>
                      </a:r>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196107496"/>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2000-2004</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上海交通大学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仪器科学与技术 学士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620078820"/>
                  </a:ext>
                </a:extLst>
              </a:tr>
              <a:tr h="306702">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工作、实习经历</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54660401"/>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2013-</a:t>
                      </a:r>
                      <a:r>
                        <a:rPr lang="zh-CN" altLang="en-US" sz="1400" b="0" kern="1200" dirty="0">
                          <a:solidFill>
                            <a:schemeClr val="tx1"/>
                          </a:solidFill>
                          <a:latin typeface="等线 Light" panose="02010600030101010101" pitchFamily="2" charset="-122"/>
                          <a:ea typeface="等线 Light" panose="02010600030101010101" pitchFamily="2" charset="-122"/>
                          <a:cs typeface="+mn-cs"/>
                        </a:rPr>
                        <a:t>至今</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1400" b="0" dirty="0">
                          <a:solidFill>
                            <a:schemeClr val="tx1"/>
                          </a:solidFill>
                          <a:latin typeface="等线 Light" panose="02010600030101010101" pitchFamily="2" charset="-122"/>
                          <a:ea typeface="等线 Light" panose="02010600030101010101" pitchFamily="2" charset="-122"/>
                        </a:rPr>
                        <a:t>上海科技大学 </a:t>
                      </a:r>
                      <a:endParaRPr lang="en-US" altLang="zh-CN" sz="1400" b="0" dirty="0">
                        <a:solidFill>
                          <a:schemeClr val="tx1"/>
                        </a:solidFill>
                        <a:latin typeface="等线 Light" panose="02010600030101010101" pitchFamily="2" charset="-122"/>
                        <a:ea typeface="等线 Light" panose="02010600030101010101" pitchFamily="2" charset="-122"/>
                      </a:endParaRPr>
                    </a:p>
                    <a:p>
                      <a:r>
                        <a:rPr lang="zh-CN" altLang="en-US" sz="1400" b="0" dirty="0">
                          <a:solidFill>
                            <a:schemeClr val="tx1"/>
                          </a:solidFill>
                          <a:latin typeface="等线 Light" panose="02010600030101010101" pitchFamily="2" charset="-122"/>
                          <a:ea typeface="等线 Light" panose="02010600030101010101" pitchFamily="2" charset="-122"/>
                        </a:rPr>
                        <a:t>信息科学与技术学院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助理教授，研究员，博导</a:t>
                      </a: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5"/>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2015-2016</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美国加州大学伯克利分校</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访问学者者</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9"/>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2013</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香港城市大学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博士后研究员</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714767346"/>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2010-2012</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香港中文大学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博士后研究员</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527250913"/>
                  </a:ext>
                </a:extLst>
              </a:tr>
            </a:tbl>
          </a:graphicData>
        </a:graphic>
      </p:graphicFrame>
      <p:sp>
        <p:nvSpPr>
          <p:cNvPr id="22" name="矩形 21"/>
          <p:cNvSpPr/>
          <p:nvPr/>
        </p:nvSpPr>
        <p:spPr>
          <a:xfrm>
            <a:off x="428596" y="329627"/>
            <a:ext cx="1107996" cy="461665"/>
          </a:xfrm>
          <a:prstGeom prst="rect">
            <a:avLst/>
          </a:prstGeom>
        </p:spPr>
        <p:txBody>
          <a:bodyPr wrap="none">
            <a:spAutoFit/>
          </a:bodyPr>
          <a:lstStyle/>
          <a:p>
            <a:pPr algn="ctr"/>
            <a:r>
              <a:rPr lang="zh-CN" altLang="en-US" sz="2400" dirty="0">
                <a:latin typeface="等线" panose="02010600030101010101" pitchFamily="2" charset="-122"/>
                <a:ea typeface="等线" panose="02010600030101010101" pitchFamily="2" charset="-122"/>
              </a:rPr>
              <a:t>梁俊睿</a:t>
            </a:r>
            <a:endParaRPr lang="en-US" altLang="zh-CN" sz="2400" dirty="0">
              <a:latin typeface="等线" panose="02010600030101010101" pitchFamily="2" charset="-122"/>
              <a:ea typeface="等线" panose="02010600030101010101" pitchFamily="2" charset="-122"/>
            </a:endParaRPr>
          </a:p>
        </p:txBody>
      </p:sp>
      <p:sp>
        <p:nvSpPr>
          <p:cNvPr id="4105" name="AutoShape 9"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7" name="AutoShape 11"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0" name="AutoShape 14" descr="“IBM RESEARCH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4" name="AutoShape 18" descr="“中国金融期货交易所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21" name="AutoShape 25" descr="“Indiana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11" y="3236092"/>
            <a:ext cx="1260000" cy="336924"/>
          </a:xfrm>
          <a:prstGeom prst="rect">
            <a:avLst/>
          </a:prstGeom>
        </p:spPr>
      </p:pic>
      <p:sp>
        <p:nvSpPr>
          <p:cNvPr id="2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7</a:t>
            </a:fld>
            <a:endParaRPr lang="zh-CN" altLang="en-US" dirty="0"/>
          </a:p>
        </p:txBody>
      </p:sp>
      <p:pic>
        <p:nvPicPr>
          <p:cNvPr id="3" name="图片 2">
            <a:extLst>
              <a:ext uri="{FF2B5EF4-FFF2-40B4-BE49-F238E27FC236}">
                <a16:creationId xmlns:a16="http://schemas.microsoft.com/office/drawing/2014/main" id="{41CE2717-64FF-4CC5-B06D-E5B24BD01780}"/>
              </a:ext>
            </a:extLst>
          </p:cNvPr>
          <p:cNvPicPr>
            <a:picLocks noChangeAspect="1"/>
          </p:cNvPicPr>
          <p:nvPr/>
        </p:nvPicPr>
        <p:blipFill>
          <a:blip r:embed="rId5"/>
          <a:stretch>
            <a:fillRect/>
          </a:stretch>
        </p:blipFill>
        <p:spPr>
          <a:xfrm>
            <a:off x="1935633" y="2492896"/>
            <a:ext cx="1260000" cy="392036"/>
          </a:xfrm>
          <a:prstGeom prst="rect">
            <a:avLst/>
          </a:prstGeom>
        </p:spPr>
      </p:pic>
      <p:pic>
        <p:nvPicPr>
          <p:cNvPr id="18" name="图片 17">
            <a:extLst>
              <a:ext uri="{FF2B5EF4-FFF2-40B4-BE49-F238E27FC236}">
                <a16:creationId xmlns:a16="http://schemas.microsoft.com/office/drawing/2014/main" id="{E2D79D8F-59A1-4409-9423-E3B70023BA9C}"/>
              </a:ext>
            </a:extLst>
          </p:cNvPr>
          <p:cNvPicPr>
            <a:picLocks noChangeAspect="1"/>
          </p:cNvPicPr>
          <p:nvPr/>
        </p:nvPicPr>
        <p:blipFill>
          <a:blip r:embed="rId5"/>
          <a:stretch>
            <a:fillRect/>
          </a:stretch>
        </p:blipFill>
        <p:spPr>
          <a:xfrm>
            <a:off x="1935633" y="2071107"/>
            <a:ext cx="1260000" cy="392036"/>
          </a:xfrm>
          <a:prstGeom prst="rect">
            <a:avLst/>
          </a:prstGeom>
        </p:spPr>
      </p:pic>
      <p:pic>
        <p:nvPicPr>
          <p:cNvPr id="4" name="图片 3">
            <a:extLst>
              <a:ext uri="{FF2B5EF4-FFF2-40B4-BE49-F238E27FC236}">
                <a16:creationId xmlns:a16="http://schemas.microsoft.com/office/drawing/2014/main" id="{D4FBC3C6-CDAC-4CEE-839E-3082EA048CF3}"/>
              </a:ext>
            </a:extLst>
          </p:cNvPr>
          <p:cNvPicPr>
            <a:picLocks noChangeAspect="1"/>
          </p:cNvPicPr>
          <p:nvPr/>
        </p:nvPicPr>
        <p:blipFill>
          <a:blip r:embed="rId6"/>
          <a:stretch>
            <a:fillRect/>
          </a:stretch>
        </p:blipFill>
        <p:spPr>
          <a:xfrm>
            <a:off x="1907864" y="4653136"/>
            <a:ext cx="1440000" cy="307839"/>
          </a:xfrm>
          <a:prstGeom prst="rect">
            <a:avLst/>
          </a:prstGeom>
        </p:spPr>
      </p:pic>
      <p:pic>
        <p:nvPicPr>
          <p:cNvPr id="7" name="图片 6">
            <a:extLst>
              <a:ext uri="{FF2B5EF4-FFF2-40B4-BE49-F238E27FC236}">
                <a16:creationId xmlns:a16="http://schemas.microsoft.com/office/drawing/2014/main" id="{D4C92CDE-6EE7-4307-B4A5-DCB137034FF1}"/>
              </a:ext>
            </a:extLst>
          </p:cNvPr>
          <p:cNvPicPr>
            <a:picLocks noChangeAspect="1"/>
          </p:cNvPicPr>
          <p:nvPr/>
        </p:nvPicPr>
        <p:blipFill>
          <a:blip r:embed="rId7"/>
          <a:stretch>
            <a:fillRect/>
          </a:stretch>
        </p:blipFill>
        <p:spPr>
          <a:xfrm>
            <a:off x="2316011" y="4005064"/>
            <a:ext cx="887837" cy="576770"/>
          </a:xfrm>
          <a:prstGeom prst="rect">
            <a:avLst/>
          </a:prstGeom>
        </p:spPr>
      </p:pic>
      <p:pic>
        <p:nvPicPr>
          <p:cNvPr id="2058" name="Picture 10" descr="Uc berkeley Logos">
            <a:extLst>
              <a:ext uri="{FF2B5EF4-FFF2-40B4-BE49-F238E27FC236}">
                <a16:creationId xmlns:a16="http://schemas.microsoft.com/office/drawing/2014/main" id="{E8AE106E-3B7C-40A2-8D15-8A8993D627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9712" y="3789040"/>
            <a:ext cx="900000" cy="217106"/>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8F7778FE-6CDE-4109-A2BF-28B2F2704812}"/>
              </a:ext>
            </a:extLst>
          </p:cNvPr>
          <p:cNvPicPr>
            <a:picLocks noChangeAspect="1"/>
          </p:cNvPicPr>
          <p:nvPr/>
        </p:nvPicPr>
        <p:blipFill>
          <a:blip r:embed="rId6"/>
          <a:stretch>
            <a:fillRect/>
          </a:stretch>
        </p:blipFill>
        <p:spPr>
          <a:xfrm>
            <a:off x="1907864" y="1728301"/>
            <a:ext cx="1440000" cy="307839"/>
          </a:xfrm>
          <a:prstGeom prst="rect">
            <a:avLst/>
          </a:prstGeom>
        </p:spPr>
      </p:pic>
    </p:spTree>
    <p:extLst>
      <p:ext uri="{BB962C8B-B14F-4D97-AF65-F5344CB8AC3E}">
        <p14:creationId xmlns:p14="http://schemas.microsoft.com/office/powerpoint/2010/main" val="2717361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CA" altLang="zh-CN" dirty="0"/>
              <a:t>How do I know I installed </a:t>
            </a:r>
            <a:br>
              <a:rPr lang="en-CA" altLang="zh-CN" dirty="0"/>
            </a:br>
            <a:r>
              <a:rPr lang="en-CA" altLang="zh-CN" dirty="0"/>
              <a:t>everything correctly?</a:t>
            </a:r>
            <a:endParaRPr lang="zh-CN" altLang="en-US" dirty="0"/>
          </a:p>
        </p:txBody>
      </p:sp>
      <p:sp>
        <p:nvSpPr>
          <p:cNvPr id="3" name="内容占位符 2"/>
          <p:cNvSpPr>
            <a:spLocks noGrp="1"/>
          </p:cNvSpPr>
          <p:nvPr>
            <p:ph idx="1"/>
          </p:nvPr>
        </p:nvSpPr>
        <p:spPr/>
        <p:txBody>
          <a:bodyPr>
            <a:normAutofit/>
          </a:bodyPr>
          <a:lstStyle/>
          <a:p>
            <a:r>
              <a:rPr lang="en-US" altLang="zh-CN" dirty="0"/>
              <a:t>A tradition among programmers</a:t>
            </a:r>
          </a:p>
          <a:p>
            <a:pPr lvl="1"/>
            <a:r>
              <a:rPr lang="en-US" altLang="zh-CN" dirty="0"/>
              <a:t>always test installation by writing the same program</a:t>
            </a:r>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70</a:t>
            </a:fld>
            <a:endParaRPr lang="zh-CN" altLang="en-US"/>
          </a:p>
        </p:txBody>
      </p:sp>
      <p:pic>
        <p:nvPicPr>
          <p:cNvPr id="61442" name="Picture 2" descr="âhello worldâçå¾çæç´¢ç»æ">
            <a:extLst>
              <a:ext uri="{FF2B5EF4-FFF2-40B4-BE49-F238E27FC236}">
                <a16:creationId xmlns:a16="http://schemas.microsoft.com/office/drawing/2014/main" id="{400DAF31-F19E-4B28-AA96-51D812B0D7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776" y="3290357"/>
            <a:ext cx="5556448" cy="295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06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76447" y="180901"/>
            <a:ext cx="8619623" cy="676276"/>
          </a:xfrm>
        </p:spPr>
        <p:txBody>
          <a:bodyPr>
            <a:noAutofit/>
          </a:bodyPr>
          <a:lstStyle/>
          <a:p>
            <a:pPr algn="ctr">
              <a:defRPr/>
            </a:pPr>
            <a:r>
              <a:rPr lang="en-US" altLang="zh-CN" b="1" dirty="0">
                <a:latin typeface="+mn-lt"/>
              </a:rPr>
              <a:t>Step 1: Interactive programming</a:t>
            </a:r>
            <a:endParaRPr lang="zh-CN" altLang="en-US" b="1" dirty="0">
              <a:latin typeface="+mn-lt"/>
              <a:ea typeface="楷体" panose="0201060906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19" y="1367236"/>
            <a:ext cx="8364551" cy="5291017"/>
          </a:xfrm>
          <a:prstGeom prst="rect">
            <a:avLst/>
          </a:prstGeom>
        </p:spPr>
      </p:pic>
      <p:sp>
        <p:nvSpPr>
          <p:cNvPr id="4" name="矩形 3"/>
          <p:cNvSpPr/>
          <p:nvPr/>
        </p:nvSpPr>
        <p:spPr>
          <a:xfrm>
            <a:off x="3926634" y="3874649"/>
            <a:ext cx="4739118" cy="1815882"/>
          </a:xfrm>
          <a:prstGeom prst="rect">
            <a:avLst/>
          </a:prstGeom>
          <a:solidFill>
            <a:srgbClr val="FFFF00"/>
          </a:solidFill>
        </p:spPr>
        <p:txBody>
          <a:bodyPr wrap="none">
            <a:spAutoFit/>
          </a:bodyPr>
          <a:lstStyle/>
          <a:p>
            <a:r>
              <a:rPr lang="en-US" altLang="zh-CN" sz="2800" dirty="0">
                <a:solidFill>
                  <a:srgbClr val="FF0000"/>
                </a:solidFill>
              </a:rPr>
              <a:t>Start with Idle</a:t>
            </a:r>
          </a:p>
          <a:p>
            <a:r>
              <a:rPr lang="en-US" altLang="zh-CN" sz="2800" dirty="0">
                <a:solidFill>
                  <a:srgbClr val="FF0000"/>
                </a:solidFill>
              </a:rPr>
              <a:t>Write instructions in console,</a:t>
            </a:r>
          </a:p>
          <a:p>
            <a:r>
              <a:rPr lang="en-US" altLang="zh-CN" sz="2800" dirty="0">
                <a:solidFill>
                  <a:srgbClr val="FF0000"/>
                </a:solidFill>
              </a:rPr>
              <a:t>execute one block by one block</a:t>
            </a:r>
          </a:p>
          <a:p>
            <a:r>
              <a:rPr lang="en-US" altLang="zh-CN" sz="2800" dirty="0">
                <a:solidFill>
                  <a:srgbClr val="FF0000"/>
                </a:solidFill>
              </a:rPr>
              <a:t>Usually for debugging </a:t>
            </a:r>
            <a:endParaRPr lang="zh-CN" altLang="en-US" sz="2800" dirty="0">
              <a:solidFill>
                <a:srgbClr val="FF0000"/>
              </a:solidFill>
            </a:endParaRPr>
          </a:p>
        </p:txBody>
      </p:sp>
      <p:sp>
        <p:nvSpPr>
          <p:cNvPr id="2" name="灯片编号占位符 1">
            <a:extLst>
              <a:ext uri="{FF2B5EF4-FFF2-40B4-BE49-F238E27FC236}">
                <a16:creationId xmlns:a16="http://schemas.microsoft.com/office/drawing/2014/main" id="{D22AA2C7-E422-46FB-9593-EE047B7D73EF}"/>
              </a:ext>
            </a:extLst>
          </p:cNvPr>
          <p:cNvSpPr>
            <a:spLocks noGrp="1"/>
          </p:cNvSpPr>
          <p:nvPr>
            <p:ph type="sldNum" sz="quarter" idx="12"/>
          </p:nvPr>
        </p:nvSpPr>
        <p:spPr/>
        <p:txBody>
          <a:bodyPr/>
          <a:lstStyle/>
          <a:p>
            <a:fld id="{0C913308-F349-4B6D-A68A-DD1791B4A57B}" type="slidenum">
              <a:rPr lang="zh-CN" altLang="en-US" smtClean="0"/>
              <a:pPr/>
              <a:t>71</a:t>
            </a:fld>
            <a:endParaRPr lang="zh-CN" altLang="en-US"/>
          </a:p>
        </p:txBody>
      </p:sp>
    </p:spTree>
    <p:extLst>
      <p:ext uri="{BB962C8B-B14F-4D97-AF65-F5344CB8AC3E}">
        <p14:creationId xmlns:p14="http://schemas.microsoft.com/office/powerpoint/2010/main" val="4270633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7834" y="154268"/>
            <a:ext cx="8212940" cy="676276"/>
          </a:xfrm>
        </p:spPr>
        <p:txBody>
          <a:bodyPr>
            <a:noAutofit/>
          </a:bodyPr>
          <a:lstStyle/>
          <a:p>
            <a:pPr algn="ctr">
              <a:defRPr/>
            </a:pPr>
            <a:r>
              <a:rPr lang="en-US" altLang="zh-CN" b="1" dirty="0">
                <a:latin typeface="+mn-lt"/>
              </a:rPr>
              <a:t>Step 1: Interactive programming</a:t>
            </a:r>
            <a:endParaRPr lang="zh-CN" altLang="en-US" b="1" dirty="0">
              <a:latin typeface="+mn-lt"/>
              <a:ea typeface="楷体" panose="02010609060101010101"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82" y="1180950"/>
            <a:ext cx="7254062" cy="5449061"/>
          </a:xfrm>
          <a:prstGeom prst="rect">
            <a:avLst/>
          </a:prstGeom>
        </p:spPr>
      </p:pic>
      <p:sp>
        <p:nvSpPr>
          <p:cNvPr id="7" name="矩形 6"/>
          <p:cNvSpPr/>
          <p:nvPr/>
        </p:nvSpPr>
        <p:spPr>
          <a:xfrm>
            <a:off x="4915042" y="4762416"/>
            <a:ext cx="3320076" cy="1384995"/>
          </a:xfrm>
          <a:prstGeom prst="rect">
            <a:avLst/>
          </a:prstGeom>
          <a:solidFill>
            <a:srgbClr val="FFFF00"/>
          </a:solidFill>
        </p:spPr>
        <p:txBody>
          <a:bodyPr wrap="none">
            <a:spAutoFit/>
          </a:bodyPr>
          <a:lstStyle/>
          <a:p>
            <a:r>
              <a:rPr lang="en-US" altLang="zh-CN" sz="2800" dirty="0">
                <a:solidFill>
                  <a:srgbClr val="FF0000"/>
                </a:solidFill>
              </a:rPr>
              <a:t>Start with python.exe</a:t>
            </a:r>
          </a:p>
          <a:p>
            <a:r>
              <a:rPr lang="en-US" altLang="zh-CN" sz="2800" dirty="0">
                <a:solidFill>
                  <a:srgbClr val="FF0000"/>
                </a:solidFill>
              </a:rPr>
              <a:t>                 or type</a:t>
            </a:r>
          </a:p>
          <a:p>
            <a:r>
              <a:rPr lang="en-US" altLang="zh-CN" sz="2800" dirty="0">
                <a:solidFill>
                  <a:srgbClr val="FF0000"/>
                </a:solidFill>
              </a:rPr>
              <a:t>Python in console</a:t>
            </a:r>
            <a:endParaRPr lang="zh-CN" altLang="en-US" sz="2800" dirty="0">
              <a:solidFill>
                <a:srgbClr val="FF0000"/>
              </a:solidFill>
            </a:endParaRPr>
          </a:p>
        </p:txBody>
      </p:sp>
      <p:sp>
        <p:nvSpPr>
          <p:cNvPr id="3" name="圆角矩形 2"/>
          <p:cNvSpPr/>
          <p:nvPr/>
        </p:nvSpPr>
        <p:spPr>
          <a:xfrm>
            <a:off x="908883" y="1941774"/>
            <a:ext cx="2582998" cy="26309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908881" y="2636912"/>
            <a:ext cx="2222959" cy="43006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39EC72B-614B-4964-B273-7114BC001F9C}"/>
              </a:ext>
            </a:extLst>
          </p:cNvPr>
          <p:cNvSpPr>
            <a:spLocks noGrp="1"/>
          </p:cNvSpPr>
          <p:nvPr>
            <p:ph type="sldNum" sz="quarter" idx="12"/>
          </p:nvPr>
        </p:nvSpPr>
        <p:spPr/>
        <p:txBody>
          <a:bodyPr/>
          <a:lstStyle/>
          <a:p>
            <a:fld id="{0C913308-F349-4B6D-A68A-DD1791B4A57B}" type="slidenum">
              <a:rPr lang="zh-CN" altLang="en-US" smtClean="0"/>
              <a:pPr/>
              <a:t>72</a:t>
            </a:fld>
            <a:endParaRPr lang="zh-CN" altLang="en-US"/>
          </a:p>
        </p:txBody>
      </p:sp>
    </p:spTree>
    <p:custDataLst>
      <p:tags r:id="rId1"/>
    </p:custDataLst>
    <p:extLst>
      <p:ext uri="{BB962C8B-B14F-4D97-AF65-F5344CB8AC3E}">
        <p14:creationId xmlns:p14="http://schemas.microsoft.com/office/powerpoint/2010/main" val="209775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513" y="154722"/>
            <a:ext cx="8643324" cy="797615"/>
          </a:xfrm>
        </p:spPr>
        <p:txBody>
          <a:bodyPr/>
          <a:lstStyle/>
          <a:p>
            <a:pPr algn="ctr"/>
            <a:r>
              <a:rPr lang="en-US" altLang="zh-CN" b="1" dirty="0">
                <a:latin typeface="+mn-lt"/>
              </a:rPr>
              <a:t>Step 2: </a:t>
            </a:r>
            <a:r>
              <a:rPr lang="en-CA" b="1" dirty="0">
                <a:latin typeface="+mn-lt"/>
              </a:rPr>
              <a:t>Batch programming</a:t>
            </a:r>
            <a:endParaRPr lang="en-US" b="1" dirty="0">
              <a:latin typeface="+mn-lt"/>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926865269"/>
              </p:ext>
            </p:extLst>
          </p:nvPr>
        </p:nvGraphicFramePr>
        <p:xfrm>
          <a:off x="4005263" y="1182688"/>
          <a:ext cx="4002087" cy="1643062"/>
        </p:xfrm>
        <a:graphic>
          <a:graphicData uri="http://schemas.openxmlformats.org/presentationml/2006/ole">
            <mc:AlternateContent xmlns:mc="http://schemas.openxmlformats.org/markup-compatibility/2006">
              <mc:Choice xmlns:v="urn:schemas-microsoft-com:vml" Requires="v">
                <p:oleObj spid="_x0000_s60905" name="Document" r:id="rId4" imgW="3068280" imgH="1260000" progId="Word.OpenDocumentText.12">
                  <p:embed/>
                </p:oleObj>
              </mc:Choice>
              <mc:Fallback>
                <p:oleObj name="Document" r:id="rId4" imgW="3068280" imgH="1260000" progId="Word.OpenDocumentText.12">
                  <p:embed/>
                  <p:pic>
                    <p:nvPicPr>
                      <p:cNvPr id="0" name="Picture 2"/>
                      <p:cNvPicPr>
                        <a:picLocks noChangeAspect="1" noChangeArrowheads="1"/>
                      </p:cNvPicPr>
                      <p:nvPr/>
                    </p:nvPicPr>
                    <p:blipFill>
                      <a:blip r:embed="rId5"/>
                      <a:srcRect/>
                      <a:stretch>
                        <a:fillRect/>
                      </a:stretch>
                    </p:blipFill>
                    <p:spPr bwMode="auto">
                      <a:xfrm>
                        <a:off x="4005263" y="1182688"/>
                        <a:ext cx="4002087" cy="164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68552" y="1426362"/>
            <a:ext cx="3477866" cy="507831"/>
          </a:xfrm>
          <a:prstGeom prst="rect">
            <a:avLst/>
          </a:prstGeom>
          <a:solidFill>
            <a:srgbClr val="FFFF00"/>
          </a:solidFill>
        </p:spPr>
        <p:txBody>
          <a:bodyPr wrap="square">
            <a:spAutoFit/>
          </a:bodyPr>
          <a:lstStyle/>
          <a:p>
            <a:r>
              <a:rPr lang="en-US" altLang="zh-CN" sz="2700" dirty="0">
                <a:solidFill>
                  <a:srgbClr val="FF0000"/>
                </a:solidFill>
              </a:rPr>
              <a:t>C</a:t>
            </a:r>
            <a:r>
              <a:rPr lang="zh-CN" altLang="en-US" sz="2700" dirty="0">
                <a:solidFill>
                  <a:srgbClr val="FF0000"/>
                </a:solidFill>
              </a:rPr>
              <a:t>omment </a:t>
            </a:r>
            <a:r>
              <a:rPr lang="en-US" altLang="zh-CN" sz="2700" dirty="0">
                <a:solidFill>
                  <a:srgbClr val="FF0000"/>
                </a:solidFill>
              </a:rPr>
              <a:t>starts with #</a:t>
            </a:r>
            <a:endParaRPr lang="zh-CN" altLang="en-US" sz="2700" dirty="0">
              <a:solidFill>
                <a:srgbClr val="FF0000"/>
              </a:solidFill>
            </a:endParaRPr>
          </a:p>
        </p:txBody>
      </p:sp>
      <p:sp>
        <p:nvSpPr>
          <p:cNvPr id="9" name="矩形 8"/>
          <p:cNvSpPr/>
          <p:nvPr/>
        </p:nvSpPr>
        <p:spPr>
          <a:xfrm>
            <a:off x="1907485" y="3633941"/>
            <a:ext cx="5549757" cy="1815882"/>
          </a:xfrm>
          <a:prstGeom prst="rect">
            <a:avLst/>
          </a:prstGeom>
          <a:solidFill>
            <a:srgbClr val="FFFF00"/>
          </a:solidFill>
        </p:spPr>
        <p:txBody>
          <a:bodyPr wrap="square">
            <a:spAutoFit/>
          </a:bodyPr>
          <a:lstStyle/>
          <a:p>
            <a:r>
              <a:rPr lang="en-US" altLang="zh-CN" sz="2800" b="1" dirty="0">
                <a:solidFill>
                  <a:srgbClr val="FF0000"/>
                </a:solidFill>
              </a:rPr>
              <a:t>Write instructions in a file hello.py,</a:t>
            </a:r>
          </a:p>
          <a:p>
            <a:r>
              <a:rPr lang="en-US" altLang="zh-CN" sz="2800" b="1" dirty="0">
                <a:solidFill>
                  <a:srgbClr val="FF0000"/>
                </a:solidFill>
              </a:rPr>
              <a:t>execute the file by</a:t>
            </a:r>
          </a:p>
          <a:p>
            <a:pPr algn="ctr"/>
            <a:r>
              <a:rPr lang="en-US" altLang="zh-CN" sz="2800" b="1" dirty="0">
                <a:solidFill>
                  <a:srgbClr val="002060"/>
                </a:solidFill>
              </a:rPr>
              <a:t>python hello.py</a:t>
            </a:r>
          </a:p>
          <a:p>
            <a:pPr algn="ctr"/>
            <a:endParaRPr lang="en-US" altLang="zh-CN" sz="2800" b="1" dirty="0">
              <a:solidFill>
                <a:srgbClr val="002060"/>
              </a:solidFill>
            </a:endParaRPr>
          </a:p>
        </p:txBody>
      </p:sp>
    </p:spTree>
    <p:extLst>
      <p:ext uri="{BB962C8B-B14F-4D97-AF65-F5344CB8AC3E}">
        <p14:creationId xmlns:p14="http://schemas.microsoft.com/office/powerpoint/2010/main" val="4164365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636" y="95873"/>
            <a:ext cx="8643324" cy="797615"/>
          </a:xfrm>
        </p:spPr>
        <p:txBody>
          <a:bodyPr>
            <a:normAutofit/>
          </a:bodyPr>
          <a:lstStyle/>
          <a:p>
            <a:pPr algn="ctr"/>
            <a:r>
              <a:rPr lang="en-CA" altLang="zh-CN" b="1" dirty="0">
                <a:latin typeface="+mn-lt"/>
              </a:rPr>
              <a:t>Step 2: Batch programming</a:t>
            </a:r>
            <a:endParaRPr lang="en-US" dirty="0">
              <a:latin typeface="+mn-lt"/>
            </a:endParaRPr>
          </a:p>
        </p:txBody>
      </p:sp>
      <p:sp>
        <p:nvSpPr>
          <p:cNvPr id="3" name="矩形 2"/>
          <p:cNvSpPr/>
          <p:nvPr/>
        </p:nvSpPr>
        <p:spPr>
          <a:xfrm>
            <a:off x="284635" y="1109199"/>
            <a:ext cx="5610137" cy="1815882"/>
          </a:xfrm>
          <a:prstGeom prst="rect">
            <a:avLst/>
          </a:prstGeom>
        </p:spPr>
        <p:txBody>
          <a:bodyPr wrap="square">
            <a:spAutoFit/>
          </a:bodyPr>
          <a:lstStyle/>
          <a:p>
            <a:r>
              <a:rPr lang="en-US" altLang="zh-CN" sz="2800" b="1" dirty="0"/>
              <a:t>In IDLE: </a:t>
            </a:r>
          </a:p>
          <a:p>
            <a:pPr marL="342900" indent="-342900">
              <a:buFont typeface="+mj-lt"/>
              <a:buAutoNum type="arabicPeriod"/>
            </a:pPr>
            <a:r>
              <a:rPr lang="en-US" altLang="zh-CN" sz="2800" b="1" dirty="0"/>
              <a:t>“File”==&gt;“New File” create a file, </a:t>
            </a:r>
          </a:p>
          <a:p>
            <a:pPr marL="342900" indent="-342900">
              <a:buFont typeface="+mj-lt"/>
              <a:buAutoNum type="arabicPeriod"/>
            </a:pPr>
            <a:r>
              <a:rPr lang="en-US" altLang="zh-CN" sz="2800" b="1" dirty="0"/>
              <a:t>write your python program </a:t>
            </a:r>
          </a:p>
          <a:p>
            <a:pPr marL="342900" indent="-342900">
              <a:buFont typeface="+mj-lt"/>
              <a:buAutoNum type="arabicPeriod"/>
            </a:pPr>
            <a:r>
              <a:rPr lang="en-US" altLang="zh-CN" sz="2800" b="1" dirty="0"/>
              <a:t>save file as hello.py</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1554" t="27691" r="54369" b="35713"/>
          <a:stretch/>
        </p:blipFill>
        <p:spPr>
          <a:xfrm>
            <a:off x="2905715" y="2925081"/>
            <a:ext cx="5709475" cy="3448975"/>
          </a:xfrm>
          <a:prstGeom prst="rect">
            <a:avLst/>
          </a:prstGeom>
        </p:spPr>
      </p:pic>
    </p:spTree>
    <p:extLst>
      <p:ext uri="{BB962C8B-B14F-4D97-AF65-F5344CB8AC3E}">
        <p14:creationId xmlns:p14="http://schemas.microsoft.com/office/powerpoint/2010/main" val="26378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636" y="95873"/>
            <a:ext cx="8643324" cy="797615"/>
          </a:xfrm>
        </p:spPr>
        <p:txBody>
          <a:bodyPr>
            <a:normAutofit/>
          </a:bodyPr>
          <a:lstStyle/>
          <a:p>
            <a:pPr algn="ctr"/>
            <a:r>
              <a:rPr lang="en-CA" altLang="zh-CN" b="1" dirty="0">
                <a:latin typeface="+mn-lt"/>
              </a:rPr>
              <a:t>Step 2: Batch programming</a:t>
            </a:r>
            <a:endParaRPr lang="en-US" dirty="0">
              <a:latin typeface="+mn-lt"/>
            </a:endParaRPr>
          </a:p>
        </p:txBody>
      </p:sp>
      <p:sp>
        <p:nvSpPr>
          <p:cNvPr id="3" name="矩形 2"/>
          <p:cNvSpPr/>
          <p:nvPr/>
        </p:nvSpPr>
        <p:spPr>
          <a:xfrm>
            <a:off x="284635" y="1109199"/>
            <a:ext cx="5610137" cy="3970318"/>
          </a:xfrm>
          <a:prstGeom prst="rect">
            <a:avLst/>
          </a:prstGeom>
        </p:spPr>
        <p:txBody>
          <a:bodyPr wrap="square">
            <a:spAutoFit/>
          </a:bodyPr>
          <a:lstStyle/>
          <a:p>
            <a:r>
              <a:rPr lang="en-US" altLang="zh-CN" sz="2800" b="1" dirty="0"/>
              <a:t>In IDLE: </a:t>
            </a:r>
          </a:p>
          <a:p>
            <a:pPr marL="342900" indent="-342900">
              <a:buFont typeface="+mj-lt"/>
              <a:buAutoNum type="arabicPeriod"/>
            </a:pPr>
            <a:r>
              <a:rPr lang="en-US" altLang="zh-CN" sz="2800" b="1" dirty="0"/>
              <a:t>“File”==&gt;“New File” create a file, </a:t>
            </a:r>
          </a:p>
          <a:p>
            <a:pPr marL="342900" indent="-342900">
              <a:buFont typeface="+mj-lt"/>
              <a:buAutoNum type="arabicPeriod"/>
            </a:pPr>
            <a:r>
              <a:rPr lang="en-US" altLang="zh-CN" sz="2800" b="1" dirty="0"/>
              <a:t>write your python program </a:t>
            </a:r>
          </a:p>
          <a:p>
            <a:pPr marL="342900" indent="-342900">
              <a:buFont typeface="+mj-lt"/>
              <a:buAutoNum type="arabicPeriod"/>
            </a:pPr>
            <a:r>
              <a:rPr lang="en-US" altLang="zh-CN" sz="2800" b="1" dirty="0"/>
              <a:t>save file as filename.py</a:t>
            </a:r>
          </a:p>
          <a:p>
            <a:pPr marL="342900" indent="-342900">
              <a:buFont typeface="+mj-lt"/>
              <a:buAutoNum type="arabicPeriod"/>
            </a:pPr>
            <a:r>
              <a:rPr lang="en-US" altLang="zh-CN" sz="2800" b="1" dirty="0"/>
              <a:t>“Run”==&gt;”Check Module”</a:t>
            </a:r>
          </a:p>
          <a:p>
            <a:r>
              <a:rPr lang="en-US" altLang="zh-CN" sz="2800" b="1" dirty="0">
                <a:solidFill>
                  <a:srgbClr val="FF0000"/>
                </a:solidFill>
              </a:rPr>
              <a:t>      check syntax</a:t>
            </a:r>
          </a:p>
          <a:p>
            <a:r>
              <a:rPr lang="en-US" altLang="zh-CN" sz="2800" b="1" dirty="0"/>
              <a:t>5. “Run”==&gt;”Run Module”</a:t>
            </a:r>
          </a:p>
          <a:p>
            <a:r>
              <a:rPr lang="en-US" altLang="zh-CN" sz="2800" b="1" dirty="0"/>
              <a:t>       </a:t>
            </a:r>
            <a:r>
              <a:rPr lang="en-US" altLang="zh-CN" sz="2800" b="1" dirty="0">
                <a:solidFill>
                  <a:srgbClr val="FF0000"/>
                </a:solidFill>
              </a:rPr>
              <a:t>run the program and</a:t>
            </a:r>
          </a:p>
          <a:p>
            <a:r>
              <a:rPr lang="en-US" altLang="zh-CN" sz="2800" b="1" dirty="0">
                <a:solidFill>
                  <a:srgbClr val="FF0000"/>
                </a:solidFill>
              </a:rPr>
              <a:t>       print the result in IDLE</a:t>
            </a:r>
            <a:endParaRPr lang="zh-CN" altLang="en-US" sz="2800" b="1" dirty="0">
              <a:solidFill>
                <a:srgbClr val="FF0000"/>
              </a:solidFill>
            </a:endParaRPr>
          </a:p>
        </p:txBody>
      </p:sp>
      <p:pic>
        <p:nvPicPr>
          <p:cNvPr id="8" name="图片 7"/>
          <p:cNvPicPr>
            <a:picLocks noChangeAspect="1"/>
          </p:cNvPicPr>
          <p:nvPr/>
        </p:nvPicPr>
        <p:blipFill rotWithShape="1">
          <a:blip r:embed="rId4"/>
          <a:srcRect l="21161" t="36242" r="52176" b="29719"/>
          <a:stretch/>
        </p:blipFill>
        <p:spPr>
          <a:xfrm>
            <a:off x="4582349" y="3441705"/>
            <a:ext cx="4561651" cy="3275623"/>
          </a:xfrm>
          <a:prstGeom prst="rect">
            <a:avLst/>
          </a:prstGeom>
        </p:spPr>
      </p:pic>
    </p:spTree>
    <p:custDataLst>
      <p:tags r:id="rId1"/>
    </p:custDataLst>
    <p:extLst>
      <p:ext uri="{BB962C8B-B14F-4D97-AF65-F5344CB8AC3E}">
        <p14:creationId xmlns:p14="http://schemas.microsoft.com/office/powerpoint/2010/main" val="152409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752"/>
            <a:ext cx="8229600" cy="1143000"/>
          </a:xfrm>
        </p:spPr>
        <p:txBody>
          <a:bodyPr/>
          <a:lstStyle/>
          <a:p>
            <a:r>
              <a:rPr lang="en-US" altLang="zh-CN" dirty="0"/>
              <a:t>In Spyder (Anaconda)</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76</a:t>
            </a:fld>
            <a:endParaRPr lang="zh-CN" altLang="en-US"/>
          </a:p>
        </p:txBody>
      </p:sp>
      <p:pic>
        <p:nvPicPr>
          <p:cNvPr id="5" name="图片 4">
            <a:extLst>
              <a:ext uri="{FF2B5EF4-FFF2-40B4-BE49-F238E27FC236}">
                <a16:creationId xmlns:a16="http://schemas.microsoft.com/office/drawing/2014/main" id="{001577EA-FB26-4D34-AAA3-DBC294CF9B15}"/>
              </a:ext>
            </a:extLst>
          </p:cNvPr>
          <p:cNvPicPr>
            <a:picLocks noChangeAspect="1"/>
          </p:cNvPicPr>
          <p:nvPr/>
        </p:nvPicPr>
        <p:blipFill>
          <a:blip r:embed="rId2"/>
          <a:stretch>
            <a:fillRect/>
          </a:stretch>
        </p:blipFill>
        <p:spPr>
          <a:xfrm>
            <a:off x="32639" y="1091476"/>
            <a:ext cx="9144000" cy="5649892"/>
          </a:xfrm>
          <a:prstGeom prst="rect">
            <a:avLst/>
          </a:prstGeom>
        </p:spPr>
      </p:pic>
      <p:sp>
        <p:nvSpPr>
          <p:cNvPr id="6" name="矩形: 圆角 5">
            <a:extLst>
              <a:ext uri="{FF2B5EF4-FFF2-40B4-BE49-F238E27FC236}">
                <a16:creationId xmlns:a16="http://schemas.microsoft.com/office/drawing/2014/main" id="{78FF2DE3-5650-4CA5-A007-9715F53D0AB0}"/>
              </a:ext>
            </a:extLst>
          </p:cNvPr>
          <p:cNvSpPr/>
          <p:nvPr/>
        </p:nvSpPr>
        <p:spPr>
          <a:xfrm>
            <a:off x="5292080" y="5013176"/>
            <a:ext cx="201622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35C1EE6-7539-472B-BE52-E0E1749E7832}"/>
              </a:ext>
            </a:extLst>
          </p:cNvPr>
          <p:cNvSpPr/>
          <p:nvPr/>
        </p:nvSpPr>
        <p:spPr>
          <a:xfrm>
            <a:off x="107504" y="3110053"/>
            <a:ext cx="201622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86E90DD-EE51-4067-80B7-3D301871F481}"/>
              </a:ext>
            </a:extLst>
          </p:cNvPr>
          <p:cNvSpPr/>
          <p:nvPr/>
        </p:nvSpPr>
        <p:spPr>
          <a:xfrm>
            <a:off x="1475656" y="1484784"/>
            <a:ext cx="36004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B4A46BA9-5719-4EB9-90D7-BF63E6BEB28A}"/>
              </a:ext>
            </a:extLst>
          </p:cNvPr>
          <p:cNvCxnSpPr/>
          <p:nvPr/>
        </p:nvCxnSpPr>
        <p:spPr>
          <a:xfrm>
            <a:off x="1835696" y="1844824"/>
            <a:ext cx="1224136" cy="136815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11">
            <a:extLst>
              <a:ext uri="{FF2B5EF4-FFF2-40B4-BE49-F238E27FC236}">
                <a16:creationId xmlns:a16="http://schemas.microsoft.com/office/drawing/2014/main" id="{239CE746-CF1A-4E7F-8F8E-253BC72B68BB}"/>
              </a:ext>
            </a:extLst>
          </p:cNvPr>
          <p:cNvCxnSpPr>
            <a:cxnSpLocks/>
          </p:cNvCxnSpPr>
          <p:nvPr/>
        </p:nvCxnSpPr>
        <p:spPr>
          <a:xfrm>
            <a:off x="2123728" y="3287758"/>
            <a:ext cx="9361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19ECF89B-5F69-4579-A821-6CF2BC26B16F}"/>
              </a:ext>
            </a:extLst>
          </p:cNvPr>
          <p:cNvCxnSpPr>
            <a:cxnSpLocks/>
          </p:cNvCxnSpPr>
          <p:nvPr/>
        </p:nvCxnSpPr>
        <p:spPr>
          <a:xfrm>
            <a:off x="6336605" y="5373216"/>
            <a:ext cx="755675" cy="3764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矩形 16">
            <a:extLst>
              <a:ext uri="{FF2B5EF4-FFF2-40B4-BE49-F238E27FC236}">
                <a16:creationId xmlns:a16="http://schemas.microsoft.com/office/drawing/2014/main" id="{7C80A0BD-B820-426C-8D7C-0AAEA052ED10}"/>
              </a:ext>
            </a:extLst>
          </p:cNvPr>
          <p:cNvSpPr/>
          <p:nvPr/>
        </p:nvSpPr>
        <p:spPr>
          <a:xfrm>
            <a:off x="3059832" y="2872259"/>
            <a:ext cx="2016224" cy="830997"/>
          </a:xfrm>
          <a:prstGeom prst="rect">
            <a:avLst/>
          </a:prstGeom>
          <a:solidFill>
            <a:srgbClr val="FFFF00"/>
          </a:solidFill>
        </p:spPr>
        <p:txBody>
          <a:bodyPr wrap="square">
            <a:spAutoFit/>
          </a:bodyPr>
          <a:lstStyle/>
          <a:p>
            <a:r>
              <a:rPr lang="en-US" altLang="zh-CN" sz="2400" dirty="0">
                <a:solidFill>
                  <a:srgbClr val="FF0000"/>
                </a:solidFill>
              </a:rPr>
              <a:t>Batch programming</a:t>
            </a:r>
            <a:endParaRPr lang="zh-CN" altLang="en-US" sz="2400" dirty="0">
              <a:solidFill>
                <a:srgbClr val="FF0000"/>
              </a:solidFill>
            </a:endParaRPr>
          </a:p>
        </p:txBody>
      </p:sp>
      <p:sp>
        <p:nvSpPr>
          <p:cNvPr id="18" name="矩形 17">
            <a:extLst>
              <a:ext uri="{FF2B5EF4-FFF2-40B4-BE49-F238E27FC236}">
                <a16:creationId xmlns:a16="http://schemas.microsoft.com/office/drawing/2014/main" id="{663996D2-FBBC-484A-960B-1A424AD84B8D}"/>
              </a:ext>
            </a:extLst>
          </p:cNvPr>
          <p:cNvSpPr/>
          <p:nvPr/>
        </p:nvSpPr>
        <p:spPr>
          <a:xfrm>
            <a:off x="7095137" y="5382152"/>
            <a:ext cx="2016224" cy="830997"/>
          </a:xfrm>
          <a:prstGeom prst="rect">
            <a:avLst/>
          </a:prstGeom>
          <a:solidFill>
            <a:srgbClr val="FFFF00"/>
          </a:solidFill>
        </p:spPr>
        <p:txBody>
          <a:bodyPr wrap="square">
            <a:spAutoFit/>
          </a:bodyPr>
          <a:lstStyle/>
          <a:p>
            <a:r>
              <a:rPr lang="en-US" altLang="zh-CN" sz="2400" dirty="0">
                <a:solidFill>
                  <a:srgbClr val="FF0000"/>
                </a:solidFill>
              </a:rPr>
              <a:t>Interactive programming</a:t>
            </a:r>
            <a:endParaRPr lang="zh-CN" altLang="en-US" sz="2400"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B05A-3CE8-4F7E-8578-B48E5E4DE59F}"/>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C034D6CE-BBDD-4823-99BD-A292999E30A1}"/>
              </a:ext>
            </a:extLst>
          </p:cNvPr>
          <p:cNvSpPr>
            <a:spLocks noGrp="1"/>
          </p:cNvSpPr>
          <p:nvPr>
            <p:ph idx="1"/>
          </p:nvPr>
        </p:nvSpPr>
        <p:spPr/>
        <p:txBody>
          <a:bodyPr/>
          <a:lstStyle/>
          <a:p>
            <a:r>
              <a:rPr lang="en-US" dirty="0">
                <a:latin typeface="Times"/>
                <a:cs typeface="Times"/>
              </a:rPr>
              <a:t>print a string: string needs to be surrounded by double or single quotes</a:t>
            </a:r>
          </a:p>
          <a:p>
            <a:pPr lvl="1">
              <a:buFont typeface="Wingdings" charset="2"/>
              <a:buChar char="q"/>
            </a:pPr>
            <a:r>
              <a:rPr lang="en-US" dirty="0">
                <a:latin typeface="Times"/>
                <a:cs typeface="Times"/>
              </a:rPr>
              <a:t>print(“text”) or print(‘text’)</a:t>
            </a:r>
          </a:p>
          <a:p>
            <a:r>
              <a:rPr lang="en-US" dirty="0">
                <a:latin typeface="Times"/>
                <a:cs typeface="Times"/>
              </a:rPr>
              <a:t>print() prints a blank line</a:t>
            </a:r>
          </a:p>
          <a:p>
            <a:r>
              <a:rPr lang="en-US">
                <a:latin typeface="Times"/>
                <a:cs typeface="Times"/>
                <a:hlinkClick r:id="rId2"/>
              </a:rPr>
              <a:t>https://docs.python.org/3/library/functions.html#print</a:t>
            </a:r>
            <a:endParaRPr lang="en-US" dirty="0">
              <a:latin typeface="Times"/>
              <a:cs typeface="Times"/>
            </a:endParaRPr>
          </a:p>
          <a:p>
            <a:endParaRPr lang="en-US" dirty="0">
              <a:latin typeface="Times"/>
              <a:cs typeface="Times"/>
            </a:endParaRPr>
          </a:p>
          <a:p>
            <a:pPr marL="457200" lvl="1" indent="0">
              <a:buNone/>
            </a:pPr>
            <a:endParaRPr lang="en-US" altLang="zh-CN" dirty="0"/>
          </a:p>
        </p:txBody>
      </p:sp>
      <p:sp>
        <p:nvSpPr>
          <p:cNvPr id="4" name="灯片编号占位符 3">
            <a:extLst>
              <a:ext uri="{FF2B5EF4-FFF2-40B4-BE49-F238E27FC236}">
                <a16:creationId xmlns:a16="http://schemas.microsoft.com/office/drawing/2014/main" id="{9A3B5AF2-C0E5-4761-98AC-6084A04B1FF3}"/>
              </a:ext>
            </a:extLst>
          </p:cNvPr>
          <p:cNvSpPr>
            <a:spLocks noGrp="1"/>
          </p:cNvSpPr>
          <p:nvPr>
            <p:ph type="sldNum" sz="quarter" idx="12"/>
          </p:nvPr>
        </p:nvSpPr>
        <p:spPr/>
        <p:txBody>
          <a:bodyPr/>
          <a:lstStyle/>
          <a:p>
            <a:fld id="{0C913308-F349-4B6D-A68A-DD1791B4A57B}" type="slidenum">
              <a:rPr lang="zh-CN" altLang="en-US" smtClean="0"/>
              <a:pPr/>
              <a:t>77</a:t>
            </a:fld>
            <a:endParaRPr lang="zh-CN" altLang="en-US"/>
          </a:p>
        </p:txBody>
      </p:sp>
    </p:spTree>
    <p:extLst>
      <p:ext uri="{BB962C8B-B14F-4D97-AF65-F5344CB8AC3E}">
        <p14:creationId xmlns:p14="http://schemas.microsoft.com/office/powerpoint/2010/main" val="4182798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B05A-3CE8-4F7E-8578-B48E5E4DE59F}"/>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C034D6CE-BBDD-4823-99BD-A292999E30A1}"/>
              </a:ext>
            </a:extLst>
          </p:cNvPr>
          <p:cNvSpPr>
            <a:spLocks noGrp="1"/>
          </p:cNvSpPr>
          <p:nvPr>
            <p:ph idx="1"/>
          </p:nvPr>
        </p:nvSpPr>
        <p:spPr/>
        <p:txBody>
          <a:bodyPr/>
          <a:lstStyle/>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457200" lvl="1" indent="0">
              <a:buNone/>
            </a:pPr>
            <a:r>
              <a:rPr lang="en-US" altLang="zh-CN" dirty="0"/>
              <a:t>What if we want the output to be:</a:t>
            </a:r>
          </a:p>
        </p:txBody>
      </p:sp>
      <p:sp>
        <p:nvSpPr>
          <p:cNvPr id="4" name="灯片编号占位符 3">
            <a:extLst>
              <a:ext uri="{FF2B5EF4-FFF2-40B4-BE49-F238E27FC236}">
                <a16:creationId xmlns:a16="http://schemas.microsoft.com/office/drawing/2014/main" id="{9A3B5AF2-C0E5-4761-98AC-6084A04B1FF3}"/>
              </a:ext>
            </a:extLst>
          </p:cNvPr>
          <p:cNvSpPr>
            <a:spLocks noGrp="1"/>
          </p:cNvSpPr>
          <p:nvPr>
            <p:ph type="sldNum" sz="quarter" idx="12"/>
          </p:nvPr>
        </p:nvSpPr>
        <p:spPr/>
        <p:txBody>
          <a:bodyPr/>
          <a:lstStyle/>
          <a:p>
            <a:fld id="{0C913308-F349-4B6D-A68A-DD1791B4A57B}" type="slidenum">
              <a:rPr lang="zh-CN" altLang="en-US" smtClean="0"/>
              <a:pPr/>
              <a:t>78</a:t>
            </a:fld>
            <a:endParaRPr lang="zh-CN" altLang="en-US"/>
          </a:p>
        </p:txBody>
      </p:sp>
      <p:graphicFrame>
        <p:nvGraphicFramePr>
          <p:cNvPr id="5" name="对象 4">
            <a:extLst>
              <a:ext uri="{FF2B5EF4-FFF2-40B4-BE49-F238E27FC236}">
                <a16:creationId xmlns:a16="http://schemas.microsoft.com/office/drawing/2014/main" id="{AD4F9A8D-9B9C-4F1D-B44D-A827FC56F4C9}"/>
              </a:ext>
            </a:extLst>
          </p:cNvPr>
          <p:cNvGraphicFramePr>
            <a:graphicFrameLocks noChangeAspect="1"/>
          </p:cNvGraphicFramePr>
          <p:nvPr>
            <p:extLst>
              <p:ext uri="{D42A27DB-BD31-4B8C-83A1-F6EECF244321}">
                <p14:modId xmlns:p14="http://schemas.microsoft.com/office/powerpoint/2010/main" val="3077751320"/>
              </p:ext>
            </p:extLst>
          </p:nvPr>
        </p:nvGraphicFramePr>
        <p:xfrm>
          <a:off x="1695450" y="1266825"/>
          <a:ext cx="5972894" cy="1419046"/>
        </p:xfrm>
        <a:graphic>
          <a:graphicData uri="http://schemas.openxmlformats.org/presentationml/2006/ole">
            <mc:AlternateContent xmlns:mc="http://schemas.openxmlformats.org/markup-compatibility/2006">
              <mc:Choice xmlns:v="urn:schemas-microsoft-com:vml" Requires="v">
                <p:oleObj spid="_x0000_s61888" name="Document" r:id="rId4" imgW="3376440" imgH="805320" progId="Word.OpenDocumentText.12">
                  <p:embed/>
                </p:oleObj>
              </mc:Choice>
              <mc:Fallback>
                <p:oleObj name="Document" r:id="rId4" imgW="3376440" imgH="805320" progId="Word.OpenDocumentText.12">
                  <p:embed/>
                  <p:pic>
                    <p:nvPicPr>
                      <p:cNvPr id="13" name="对象 12"/>
                      <p:cNvPicPr>
                        <a:picLocks noChangeAspect="1" noChangeArrowheads="1"/>
                      </p:cNvPicPr>
                      <p:nvPr/>
                    </p:nvPicPr>
                    <p:blipFill>
                      <a:blip r:embed="rId5"/>
                      <a:srcRect/>
                      <a:stretch>
                        <a:fillRect/>
                      </a:stretch>
                    </p:blipFill>
                    <p:spPr bwMode="auto">
                      <a:xfrm>
                        <a:off x="1695450" y="1266825"/>
                        <a:ext cx="5972894" cy="1419046"/>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0EBDE0D0-12B7-42F3-93C9-AAEFED062DD5}"/>
              </a:ext>
            </a:extLst>
          </p:cNvPr>
          <p:cNvSpPr/>
          <p:nvPr/>
        </p:nvSpPr>
        <p:spPr>
          <a:xfrm>
            <a:off x="1352551" y="2796296"/>
            <a:ext cx="7334249" cy="1384995"/>
          </a:xfrm>
          <a:prstGeom prst="rect">
            <a:avLst/>
          </a:prstGeom>
          <a:ln>
            <a:solidFill>
              <a:schemeClr val="tx1"/>
            </a:solidFill>
          </a:ln>
        </p:spPr>
        <p:txBody>
          <a:bodyPr wrap="square">
            <a:spAutoFit/>
          </a:bodyPr>
          <a:lstStyle/>
          <a:p>
            <a:r>
              <a:rPr lang="zh-CN" altLang="en-US" sz="2800" dirty="0"/>
              <a:t>Hello World</a:t>
            </a:r>
            <a:r>
              <a:rPr lang="en-US" altLang="zh-CN" sz="2800" dirty="0"/>
              <a:t>!</a:t>
            </a:r>
            <a:endParaRPr lang="zh-CN" altLang="en-US" sz="2800" dirty="0"/>
          </a:p>
          <a:p>
            <a:r>
              <a:rPr lang="zh-CN" altLang="en-US" sz="2800" dirty="0"/>
              <a:t>Hello World</a:t>
            </a:r>
            <a:r>
              <a:rPr lang="en-US" altLang="zh-CN" sz="2800" dirty="0"/>
              <a:t>!</a:t>
            </a:r>
            <a:endParaRPr lang="zh-CN" altLang="en-US" sz="2800" dirty="0"/>
          </a:p>
          <a:p>
            <a:r>
              <a:rPr lang="zh-CN" altLang="en-US" sz="2800" dirty="0"/>
              <a:t>&gt;&gt;&gt; </a:t>
            </a:r>
          </a:p>
        </p:txBody>
      </p:sp>
      <p:sp>
        <p:nvSpPr>
          <p:cNvPr id="7" name="矩形 6">
            <a:extLst>
              <a:ext uri="{FF2B5EF4-FFF2-40B4-BE49-F238E27FC236}">
                <a16:creationId xmlns:a16="http://schemas.microsoft.com/office/drawing/2014/main" id="{85BC6295-B42B-4A71-9411-88DA1B2E2905}"/>
              </a:ext>
            </a:extLst>
          </p:cNvPr>
          <p:cNvSpPr/>
          <p:nvPr/>
        </p:nvSpPr>
        <p:spPr>
          <a:xfrm>
            <a:off x="122727" y="2708920"/>
            <a:ext cx="1229824" cy="523220"/>
          </a:xfrm>
          <a:prstGeom prst="rect">
            <a:avLst/>
          </a:prstGeom>
        </p:spPr>
        <p:txBody>
          <a:bodyPr wrap="none">
            <a:spAutoFit/>
          </a:bodyPr>
          <a:lstStyle/>
          <a:p>
            <a:r>
              <a:rPr lang="en-CA" altLang="zh-CN" sz="2800" dirty="0">
                <a:solidFill>
                  <a:srgbClr val="FF0000"/>
                </a:solidFill>
              </a:rPr>
              <a:t>Output</a:t>
            </a:r>
            <a:endParaRPr lang="zh-CN" altLang="en-US" sz="2800" dirty="0">
              <a:solidFill>
                <a:srgbClr val="FF0000"/>
              </a:solidFill>
            </a:endParaRPr>
          </a:p>
        </p:txBody>
      </p:sp>
      <p:sp>
        <p:nvSpPr>
          <p:cNvPr id="8" name="矩形 7">
            <a:extLst>
              <a:ext uri="{FF2B5EF4-FFF2-40B4-BE49-F238E27FC236}">
                <a16:creationId xmlns:a16="http://schemas.microsoft.com/office/drawing/2014/main" id="{428199A2-2AE3-4DE0-8670-CA69A8C55885}"/>
              </a:ext>
            </a:extLst>
          </p:cNvPr>
          <p:cNvSpPr/>
          <p:nvPr/>
        </p:nvSpPr>
        <p:spPr>
          <a:xfrm>
            <a:off x="1352551" y="4636293"/>
            <a:ext cx="7334249" cy="1384995"/>
          </a:xfrm>
          <a:prstGeom prst="rect">
            <a:avLst/>
          </a:prstGeom>
          <a:ln>
            <a:solidFill>
              <a:schemeClr val="tx1"/>
            </a:solidFill>
          </a:ln>
        </p:spPr>
        <p:txBody>
          <a:bodyPr wrap="square">
            <a:spAutoFit/>
          </a:bodyPr>
          <a:lstStyle/>
          <a:p>
            <a:r>
              <a:rPr lang="en-US" altLang="zh-CN" sz="2800" dirty="0"/>
              <a:t>‘</a:t>
            </a:r>
            <a:r>
              <a:rPr lang="zh-CN" altLang="en-US" sz="2800" dirty="0"/>
              <a:t>Hello World</a:t>
            </a:r>
            <a:r>
              <a:rPr lang="en-US" altLang="zh-CN" sz="2800" dirty="0"/>
              <a:t>!’</a:t>
            </a:r>
            <a:endParaRPr lang="zh-CN" altLang="en-US" sz="2800" dirty="0"/>
          </a:p>
          <a:p>
            <a:r>
              <a:rPr lang="en-US" altLang="zh-CN" sz="2800" dirty="0"/>
              <a:t>“</a:t>
            </a:r>
            <a:r>
              <a:rPr lang="zh-CN" altLang="en-US" sz="2800" dirty="0"/>
              <a:t>Hello World</a:t>
            </a:r>
            <a:r>
              <a:rPr lang="en-US" altLang="zh-CN" sz="2800" dirty="0"/>
              <a:t>!”</a:t>
            </a:r>
            <a:endParaRPr lang="zh-CN" altLang="en-US" sz="2800" dirty="0"/>
          </a:p>
          <a:p>
            <a:r>
              <a:rPr lang="zh-CN" altLang="en-US" sz="2800" dirty="0"/>
              <a:t>&gt;&gt;&gt; </a:t>
            </a:r>
          </a:p>
        </p:txBody>
      </p:sp>
    </p:spTree>
    <p:custDataLst>
      <p:tags r:id="rId2"/>
    </p:custDataLst>
    <p:extLst>
      <p:ext uri="{BB962C8B-B14F-4D97-AF65-F5344CB8AC3E}">
        <p14:creationId xmlns:p14="http://schemas.microsoft.com/office/powerpoint/2010/main" val="346757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356D3-CAC3-4CB0-87CB-CECA0631094C}"/>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17E22342-5872-4BC2-99FD-77A2C43C12B9}"/>
              </a:ext>
            </a:extLst>
          </p:cNvPr>
          <p:cNvSpPr>
            <a:spLocks noGrp="1"/>
          </p:cNvSpPr>
          <p:nvPr>
            <p:ph idx="1"/>
          </p:nvPr>
        </p:nvSpPr>
        <p:spPr/>
        <p:txBody>
          <a:bodyPr/>
          <a:lstStyle/>
          <a:p>
            <a:r>
              <a:rPr lang="en-US" altLang="zh-CN" dirty="0">
                <a:latin typeface="Times"/>
                <a:cs typeface="Times"/>
              </a:rPr>
              <a:t>We will use escape character (\)</a:t>
            </a:r>
          </a:p>
          <a:p>
            <a:endParaRPr lang="zh-CN" altLang="en-US" dirty="0"/>
          </a:p>
        </p:txBody>
      </p:sp>
      <p:sp>
        <p:nvSpPr>
          <p:cNvPr id="4" name="灯片编号占位符 3">
            <a:extLst>
              <a:ext uri="{FF2B5EF4-FFF2-40B4-BE49-F238E27FC236}">
                <a16:creationId xmlns:a16="http://schemas.microsoft.com/office/drawing/2014/main" id="{B545675A-1FEE-4F8F-870C-67AB84F2134E}"/>
              </a:ext>
            </a:extLst>
          </p:cNvPr>
          <p:cNvSpPr>
            <a:spLocks noGrp="1"/>
          </p:cNvSpPr>
          <p:nvPr>
            <p:ph type="sldNum" sz="quarter" idx="12"/>
          </p:nvPr>
        </p:nvSpPr>
        <p:spPr/>
        <p:txBody>
          <a:bodyPr/>
          <a:lstStyle/>
          <a:p>
            <a:fld id="{0C913308-F349-4B6D-A68A-DD1791B4A57B}" type="slidenum">
              <a:rPr lang="zh-CN" altLang="en-US" smtClean="0"/>
              <a:pPr/>
              <a:t>79</a:t>
            </a:fld>
            <a:endParaRPr lang="zh-CN" altLang="en-US"/>
          </a:p>
        </p:txBody>
      </p:sp>
      <p:graphicFrame>
        <p:nvGraphicFramePr>
          <p:cNvPr id="5" name="对象 4">
            <a:extLst>
              <a:ext uri="{FF2B5EF4-FFF2-40B4-BE49-F238E27FC236}">
                <a16:creationId xmlns:a16="http://schemas.microsoft.com/office/drawing/2014/main" id="{ED48F1F8-4A64-41C8-AAA0-20D0B84FD70F}"/>
              </a:ext>
            </a:extLst>
          </p:cNvPr>
          <p:cNvGraphicFramePr>
            <a:graphicFrameLocks noChangeAspect="1"/>
          </p:cNvGraphicFramePr>
          <p:nvPr>
            <p:extLst>
              <p:ext uri="{D42A27DB-BD31-4B8C-83A1-F6EECF244321}">
                <p14:modId xmlns:p14="http://schemas.microsoft.com/office/powerpoint/2010/main" val="728145430"/>
              </p:ext>
            </p:extLst>
          </p:nvPr>
        </p:nvGraphicFramePr>
        <p:xfrm>
          <a:off x="1771650" y="2038350"/>
          <a:ext cx="5608638" cy="2027238"/>
        </p:xfrm>
        <a:graphic>
          <a:graphicData uri="http://schemas.openxmlformats.org/presentationml/2006/ole">
            <mc:AlternateContent xmlns:mc="http://schemas.openxmlformats.org/markup-compatibility/2006">
              <mc:Choice xmlns:v="urn:schemas-microsoft-com:vml" Requires="v">
                <p:oleObj spid="_x0000_s62908" name="Document" r:id="rId3" imgW="3376440" imgH="1221480" progId="Word.OpenDocumentText.12">
                  <p:embed/>
                </p:oleObj>
              </mc:Choice>
              <mc:Fallback>
                <p:oleObj name="Document" r:id="rId3" imgW="3376440" imgH="1221480" progId="Word.OpenDocumentText.12">
                  <p:embed/>
                  <p:pic>
                    <p:nvPicPr>
                      <p:cNvPr id="5" name="对象 4">
                        <a:extLst>
                          <a:ext uri="{FF2B5EF4-FFF2-40B4-BE49-F238E27FC236}">
                            <a16:creationId xmlns:a16="http://schemas.microsoft.com/office/drawing/2014/main" id="{AD4F9A8D-9B9C-4F1D-B44D-A827FC56F4C9}"/>
                          </a:ext>
                        </a:extLst>
                      </p:cNvPr>
                      <p:cNvPicPr>
                        <a:picLocks noChangeAspect="1" noChangeArrowheads="1"/>
                      </p:cNvPicPr>
                      <p:nvPr/>
                    </p:nvPicPr>
                    <p:blipFill>
                      <a:blip r:embed="rId4"/>
                      <a:srcRect/>
                      <a:stretch>
                        <a:fillRect/>
                      </a:stretch>
                    </p:blipFill>
                    <p:spPr bwMode="auto">
                      <a:xfrm>
                        <a:off x="1771650" y="2038350"/>
                        <a:ext cx="5608638" cy="2027238"/>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ECF38C77-96AB-4815-AAEC-DA9C7FF75A0D}"/>
              </a:ext>
            </a:extLst>
          </p:cNvPr>
          <p:cNvSpPr/>
          <p:nvPr/>
        </p:nvSpPr>
        <p:spPr>
          <a:xfrm>
            <a:off x="1043608" y="3988221"/>
            <a:ext cx="7334249" cy="2246769"/>
          </a:xfrm>
          <a:prstGeom prst="rect">
            <a:avLst/>
          </a:prstGeom>
          <a:ln>
            <a:solidFill>
              <a:schemeClr val="tx1"/>
            </a:solidFill>
          </a:ln>
        </p:spPr>
        <p:txBody>
          <a:bodyPr wrap="square">
            <a:spAutoFit/>
          </a:bodyPr>
          <a:lstStyle/>
          <a:p>
            <a:r>
              <a:rPr lang="en-US" altLang="zh-CN" sz="2800" dirty="0"/>
              <a:t>‘</a:t>
            </a:r>
            <a:r>
              <a:rPr lang="zh-CN" altLang="en-US" sz="2800" dirty="0"/>
              <a:t>Hello World</a:t>
            </a:r>
            <a:r>
              <a:rPr lang="en-US" altLang="zh-CN" sz="2800" dirty="0"/>
              <a:t>!’</a:t>
            </a:r>
            <a:endParaRPr lang="zh-CN" altLang="en-US" sz="2800" dirty="0"/>
          </a:p>
          <a:p>
            <a:r>
              <a:rPr lang="en-US" altLang="zh-CN" sz="2800" dirty="0"/>
              <a:t>“</a:t>
            </a:r>
            <a:r>
              <a:rPr lang="zh-CN" altLang="en-US" sz="2800" dirty="0"/>
              <a:t>Hello World</a:t>
            </a:r>
            <a:r>
              <a:rPr lang="en-US" altLang="zh-CN" sz="2800" dirty="0"/>
              <a:t>!”</a:t>
            </a:r>
          </a:p>
          <a:p>
            <a:r>
              <a:rPr lang="en-US" altLang="zh-CN" sz="2800" dirty="0"/>
              <a:t>“</a:t>
            </a:r>
            <a:r>
              <a:rPr lang="zh-CN" altLang="en-US" sz="2800" dirty="0"/>
              <a:t>Hello World</a:t>
            </a:r>
            <a:r>
              <a:rPr lang="en-US" altLang="zh-CN" sz="2800" dirty="0"/>
              <a:t>!”</a:t>
            </a:r>
          </a:p>
          <a:p>
            <a:r>
              <a:rPr lang="en-US" altLang="zh-CN" sz="2800" dirty="0"/>
              <a:t>‘</a:t>
            </a:r>
            <a:r>
              <a:rPr lang="zh-CN" altLang="en-US" sz="2800" dirty="0"/>
              <a:t>Hello World</a:t>
            </a:r>
            <a:r>
              <a:rPr lang="en-US" altLang="zh-CN" sz="2800" dirty="0"/>
              <a:t>!’</a:t>
            </a:r>
            <a:endParaRPr lang="zh-CN" altLang="en-US" sz="2800" dirty="0"/>
          </a:p>
          <a:p>
            <a:r>
              <a:rPr lang="zh-CN" altLang="en-US" sz="2800" dirty="0"/>
              <a:t>&gt;&gt;&gt; </a:t>
            </a:r>
          </a:p>
        </p:txBody>
      </p:sp>
    </p:spTree>
    <p:extLst>
      <p:ext uri="{BB962C8B-B14F-4D97-AF65-F5344CB8AC3E}">
        <p14:creationId xmlns:p14="http://schemas.microsoft.com/office/powerpoint/2010/main" val="287742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 Arrangement</a:t>
            </a:r>
            <a:endParaRPr lang="zh-CN" altLang="en-US" dirty="0"/>
          </a:p>
        </p:txBody>
      </p:sp>
      <p:sp>
        <p:nvSpPr>
          <p:cNvPr id="3" name="内容占位符 2"/>
          <p:cNvSpPr>
            <a:spLocks noGrp="1"/>
          </p:cNvSpPr>
          <p:nvPr>
            <p:ph idx="1"/>
          </p:nvPr>
        </p:nvSpPr>
        <p:spPr>
          <a:xfrm>
            <a:off x="457200" y="1600200"/>
            <a:ext cx="8229600" cy="4983162"/>
          </a:xfrm>
        </p:spPr>
        <p:txBody>
          <a:bodyPr>
            <a:normAutofit/>
          </a:bodyPr>
          <a:lstStyle/>
          <a:p>
            <a:r>
              <a:rPr lang="en-US" altLang="zh-CN" sz="2000" dirty="0"/>
              <a:t>TAs for programming part</a:t>
            </a:r>
          </a:p>
          <a:p>
            <a:pPr marL="457200" lvl="1" indent="0">
              <a:buNone/>
            </a:pPr>
            <a:r>
              <a:rPr lang="zh-CN" altLang="en-US" sz="1600" dirty="0"/>
              <a:t>秦琦	</a:t>
            </a:r>
            <a:r>
              <a:rPr lang="en-US" altLang="zh-CN" sz="1600" dirty="0"/>
              <a:t>                                          </a:t>
            </a:r>
            <a:r>
              <a:rPr lang="en-US" sz="1600" dirty="0"/>
              <a:t>qinqi@shanghaitech.edu.cn</a:t>
            </a:r>
          </a:p>
          <a:p>
            <a:pPr marL="457200" lvl="1" indent="0">
              <a:buNone/>
            </a:pPr>
            <a:r>
              <a:rPr lang="zh-CN" altLang="en-US" sz="1600" dirty="0"/>
              <a:t>高子淇</a:t>
            </a:r>
            <a:r>
              <a:rPr lang="en-US" altLang="zh-CN" sz="1600" dirty="0"/>
              <a:t> 	                     </a:t>
            </a:r>
            <a:r>
              <a:rPr lang="en-US" sz="1600" dirty="0"/>
              <a:t>gaozq@shanghaitech.edu.cn</a:t>
            </a:r>
          </a:p>
          <a:p>
            <a:pPr marL="457200" lvl="1" indent="0">
              <a:buNone/>
            </a:pPr>
            <a:r>
              <a:rPr lang="zh-CN" altLang="en-US" sz="1600" dirty="0"/>
              <a:t>张龙文	</a:t>
            </a:r>
            <a:r>
              <a:rPr lang="en-US" altLang="zh-CN" sz="1600" dirty="0"/>
              <a:t> 	 </a:t>
            </a:r>
            <a:r>
              <a:rPr lang="en-US" sz="1600" dirty="0"/>
              <a:t>zhanglw2@shanghaitech.edu.cn</a:t>
            </a:r>
          </a:p>
          <a:p>
            <a:pPr marL="457200" lvl="1" indent="0">
              <a:buNone/>
            </a:pPr>
            <a:r>
              <a:rPr lang="zh-CN" altLang="en-US" sz="1600" dirty="0"/>
              <a:t>邬一闻	</a:t>
            </a:r>
            <a:r>
              <a:rPr lang="en-US" altLang="zh-CN" sz="1600" dirty="0"/>
              <a:t> 	</a:t>
            </a:r>
            <a:r>
              <a:rPr lang="en-US" sz="1600" dirty="0"/>
              <a:t>wuyw1@shanghaitech.edu.cn</a:t>
            </a:r>
          </a:p>
          <a:p>
            <a:pPr marL="457200" lvl="1" indent="0">
              <a:buNone/>
            </a:pPr>
            <a:r>
              <a:rPr lang="zh-CN" altLang="en-US" sz="1600" dirty="0"/>
              <a:t>张晨杨	</a:t>
            </a:r>
            <a:r>
              <a:rPr lang="en-US" altLang="zh-CN" sz="1600" dirty="0"/>
              <a:t> 	</a:t>
            </a:r>
            <a:r>
              <a:rPr lang="en-US" sz="1600" dirty="0"/>
              <a:t>zhangchy1@shanghaitech.edu.cn</a:t>
            </a:r>
          </a:p>
          <a:p>
            <a:pPr marL="457200" lvl="1" indent="0">
              <a:buNone/>
            </a:pPr>
            <a:r>
              <a:rPr lang="zh-CN" altLang="en-US" sz="1600" dirty="0"/>
              <a:t>陈昱聪	</a:t>
            </a:r>
            <a:r>
              <a:rPr lang="en-US" altLang="zh-CN" sz="1600" dirty="0"/>
              <a:t> 	</a:t>
            </a:r>
            <a:r>
              <a:rPr lang="en-US" sz="1600" dirty="0"/>
              <a:t>chenyc@shanghaitech.edu.cn</a:t>
            </a:r>
          </a:p>
          <a:p>
            <a:pPr marL="457200" lvl="1" indent="0">
              <a:buNone/>
            </a:pPr>
            <a:r>
              <a:rPr lang="zh-CN" altLang="en-US" sz="1600" dirty="0"/>
              <a:t>刘新航	</a:t>
            </a:r>
            <a:r>
              <a:rPr lang="en-US" altLang="zh-CN" sz="1600" dirty="0"/>
              <a:t> 	</a:t>
            </a:r>
            <a:r>
              <a:rPr lang="en-US" sz="1600" dirty="0"/>
              <a:t>liuxh2@shanghaitech.edu.cn</a:t>
            </a:r>
          </a:p>
          <a:p>
            <a:pPr marL="457200" lvl="1" indent="0">
              <a:buNone/>
            </a:pPr>
            <a:r>
              <a:rPr lang="zh-CN" altLang="en-US" sz="1600" dirty="0"/>
              <a:t>曹宇涵	</a:t>
            </a:r>
            <a:r>
              <a:rPr lang="en-US" altLang="zh-CN" sz="1600" dirty="0"/>
              <a:t> 	</a:t>
            </a:r>
            <a:r>
              <a:rPr lang="en-US" sz="1600" dirty="0"/>
              <a:t>caoyh1@shanghaitech.edu.cn</a:t>
            </a:r>
          </a:p>
          <a:p>
            <a:pPr marL="457200" lvl="1" indent="0">
              <a:buNone/>
            </a:pPr>
            <a:endParaRPr lang="en-US" sz="1600" dirty="0"/>
          </a:p>
          <a:p>
            <a:r>
              <a:rPr lang="en-US" altLang="zh-CN" sz="2000" dirty="0"/>
              <a:t>Related inquiries </a:t>
            </a:r>
          </a:p>
          <a:p>
            <a:pPr lvl="1"/>
            <a:r>
              <a:rPr lang="en-US" altLang="zh-CN" sz="1600" dirty="0"/>
              <a:t>Google, </a:t>
            </a:r>
            <a:r>
              <a:rPr lang="en-US" altLang="zh-CN" sz="1600" dirty="0" err="1"/>
              <a:t>StackOverflow</a:t>
            </a:r>
            <a:endParaRPr lang="en-US" altLang="zh-CN" sz="1600" dirty="0"/>
          </a:p>
          <a:p>
            <a:pPr lvl="1"/>
            <a:r>
              <a:rPr lang="en-US" altLang="zh-CN" sz="1600" dirty="0"/>
              <a:t>Ask on piazza </a:t>
            </a:r>
          </a:p>
          <a:p>
            <a:pPr lvl="1"/>
            <a:r>
              <a:rPr lang="en-US" altLang="zh-CN" sz="1600" dirty="0"/>
              <a:t>Email, put </a:t>
            </a:r>
            <a:r>
              <a:rPr lang="en-US" altLang="zh-CN" sz="1600" b="1" dirty="0"/>
              <a:t>SI100B</a:t>
            </a:r>
            <a:r>
              <a:rPr lang="en-US" altLang="zh-CN" sz="1600" dirty="0"/>
              <a:t> in titles</a:t>
            </a:r>
          </a:p>
          <a:p>
            <a:pPr lvl="1"/>
            <a:r>
              <a:rPr lang="en-US" altLang="zh-CN" sz="1600" dirty="0"/>
              <a:t>Do email TA if you have any problem regarding the course</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extLst>
      <p:ext uri="{BB962C8B-B14F-4D97-AF65-F5344CB8AC3E}">
        <p14:creationId xmlns:p14="http://schemas.microsoft.com/office/powerpoint/2010/main" val="3055879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123ED-B5B5-4CE5-B000-0E6208B78686}"/>
              </a:ext>
            </a:extLst>
          </p:cNvPr>
          <p:cNvSpPr>
            <a:spLocks noGrp="1"/>
          </p:cNvSpPr>
          <p:nvPr>
            <p:ph type="title"/>
          </p:nvPr>
        </p:nvSpPr>
        <p:spPr/>
        <p:txBody>
          <a:bodyPr/>
          <a:lstStyle/>
          <a:p>
            <a:r>
              <a:rPr lang="en-US" altLang="zh-CN" dirty="0"/>
              <a:t>Print in Python</a:t>
            </a:r>
            <a:endParaRPr lang="en-US" dirty="0"/>
          </a:p>
        </p:txBody>
      </p:sp>
      <p:sp>
        <p:nvSpPr>
          <p:cNvPr id="3" name="内容占位符 2">
            <a:extLst>
              <a:ext uri="{FF2B5EF4-FFF2-40B4-BE49-F238E27FC236}">
                <a16:creationId xmlns:a16="http://schemas.microsoft.com/office/drawing/2014/main" id="{569E1465-3375-4242-B910-52EE0249C273}"/>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02385F54-F0EA-4AA1-9335-1A1259A85FC4}"/>
              </a:ext>
            </a:extLst>
          </p:cNvPr>
          <p:cNvSpPr>
            <a:spLocks noGrp="1"/>
          </p:cNvSpPr>
          <p:nvPr>
            <p:ph type="sldNum" sz="quarter" idx="12"/>
          </p:nvPr>
        </p:nvSpPr>
        <p:spPr/>
        <p:txBody>
          <a:bodyPr/>
          <a:lstStyle/>
          <a:p>
            <a:fld id="{0C913308-F349-4B6D-A68A-DD1791B4A57B}" type="slidenum">
              <a:rPr lang="zh-CN" altLang="en-US" smtClean="0"/>
              <a:pPr/>
              <a:t>80</a:t>
            </a:fld>
            <a:endParaRPr lang="zh-CN" altLang="en-US"/>
          </a:p>
        </p:txBody>
      </p:sp>
      <p:pic>
        <p:nvPicPr>
          <p:cNvPr id="5" name="Picture 2" descr="Screen Shot 2016-01-04 at 5.57.21 PM.png">
            <a:extLst>
              <a:ext uri="{FF2B5EF4-FFF2-40B4-BE49-F238E27FC236}">
                <a16:creationId xmlns:a16="http://schemas.microsoft.com/office/drawing/2014/main" id="{792D61B3-7539-4475-9D72-76B9D7FC5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577760"/>
            <a:ext cx="7716618" cy="3955578"/>
          </a:xfrm>
          <a:prstGeom prst="rect">
            <a:avLst/>
          </a:prstGeom>
        </p:spPr>
      </p:pic>
    </p:spTree>
    <p:extLst>
      <p:ext uri="{BB962C8B-B14F-4D97-AF65-F5344CB8AC3E}">
        <p14:creationId xmlns:p14="http://schemas.microsoft.com/office/powerpoint/2010/main" val="300373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356D3-CAC3-4CB0-87CB-CECA0631094C}"/>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17E22342-5872-4BC2-99FD-77A2C43C12B9}"/>
              </a:ext>
            </a:extLst>
          </p:cNvPr>
          <p:cNvSpPr>
            <a:spLocks noGrp="1"/>
          </p:cNvSpPr>
          <p:nvPr>
            <p:ph idx="1"/>
          </p:nvPr>
        </p:nvSpPr>
        <p:spPr/>
        <p:txBody>
          <a:bodyPr/>
          <a:lstStyle/>
          <a:p>
            <a:pPr marL="0" indent="0">
              <a:buNone/>
            </a:pPr>
            <a:endParaRPr lang="zh-CN" altLang="en-US" dirty="0"/>
          </a:p>
        </p:txBody>
      </p:sp>
      <p:sp>
        <p:nvSpPr>
          <p:cNvPr id="4" name="灯片编号占位符 3">
            <a:extLst>
              <a:ext uri="{FF2B5EF4-FFF2-40B4-BE49-F238E27FC236}">
                <a16:creationId xmlns:a16="http://schemas.microsoft.com/office/drawing/2014/main" id="{B545675A-1FEE-4F8F-870C-67AB84F2134E}"/>
              </a:ext>
            </a:extLst>
          </p:cNvPr>
          <p:cNvSpPr>
            <a:spLocks noGrp="1"/>
          </p:cNvSpPr>
          <p:nvPr>
            <p:ph type="sldNum" sz="quarter" idx="12"/>
          </p:nvPr>
        </p:nvSpPr>
        <p:spPr/>
        <p:txBody>
          <a:bodyPr/>
          <a:lstStyle/>
          <a:p>
            <a:fld id="{0C913308-F349-4B6D-A68A-DD1791B4A57B}" type="slidenum">
              <a:rPr lang="zh-CN" altLang="en-US" smtClean="0"/>
              <a:pPr/>
              <a:t>81</a:t>
            </a:fld>
            <a:endParaRPr lang="zh-CN" altLang="en-US"/>
          </a:p>
        </p:txBody>
      </p:sp>
      <p:graphicFrame>
        <p:nvGraphicFramePr>
          <p:cNvPr id="5" name="对象 4">
            <a:extLst>
              <a:ext uri="{FF2B5EF4-FFF2-40B4-BE49-F238E27FC236}">
                <a16:creationId xmlns:a16="http://schemas.microsoft.com/office/drawing/2014/main" id="{ED48F1F8-4A64-41C8-AAA0-20D0B84FD70F}"/>
              </a:ext>
            </a:extLst>
          </p:cNvPr>
          <p:cNvGraphicFramePr>
            <a:graphicFrameLocks noChangeAspect="1"/>
          </p:cNvGraphicFramePr>
          <p:nvPr>
            <p:extLst>
              <p:ext uri="{D42A27DB-BD31-4B8C-83A1-F6EECF244321}">
                <p14:modId xmlns:p14="http://schemas.microsoft.com/office/powerpoint/2010/main" val="4246512255"/>
              </p:ext>
            </p:extLst>
          </p:nvPr>
        </p:nvGraphicFramePr>
        <p:xfrm>
          <a:off x="1771651" y="2209801"/>
          <a:ext cx="5392638" cy="1615578"/>
        </p:xfrm>
        <a:graphic>
          <a:graphicData uri="http://schemas.openxmlformats.org/presentationml/2006/ole">
            <mc:AlternateContent xmlns:mc="http://schemas.openxmlformats.org/markup-compatibility/2006">
              <mc:Choice xmlns:v="urn:schemas-microsoft-com:vml" Requires="v">
                <p:oleObj spid="_x0000_s63916" name="Document" r:id="rId3" imgW="3376440" imgH="1013400" progId="Word.OpenDocumentText.12">
                  <p:embed/>
                </p:oleObj>
              </mc:Choice>
              <mc:Fallback>
                <p:oleObj name="Document" r:id="rId3" imgW="3376440" imgH="1013400" progId="Word.OpenDocumentText.12">
                  <p:embed/>
                  <p:pic>
                    <p:nvPicPr>
                      <p:cNvPr id="5" name="对象 4">
                        <a:extLst>
                          <a:ext uri="{FF2B5EF4-FFF2-40B4-BE49-F238E27FC236}">
                            <a16:creationId xmlns:a16="http://schemas.microsoft.com/office/drawing/2014/main" id="{ED48F1F8-4A64-41C8-AAA0-20D0B84FD70F}"/>
                          </a:ext>
                        </a:extLst>
                      </p:cNvPr>
                      <p:cNvPicPr>
                        <a:picLocks noChangeAspect="1" noChangeArrowheads="1"/>
                      </p:cNvPicPr>
                      <p:nvPr/>
                    </p:nvPicPr>
                    <p:blipFill>
                      <a:blip r:embed="rId4"/>
                      <a:srcRect/>
                      <a:stretch>
                        <a:fillRect/>
                      </a:stretch>
                    </p:blipFill>
                    <p:spPr bwMode="auto">
                      <a:xfrm>
                        <a:off x="1771651" y="2209801"/>
                        <a:ext cx="5392638" cy="1615578"/>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ECF38C77-96AB-4815-AAEC-DA9C7FF75A0D}"/>
              </a:ext>
            </a:extLst>
          </p:cNvPr>
          <p:cNvSpPr/>
          <p:nvPr/>
        </p:nvSpPr>
        <p:spPr>
          <a:xfrm>
            <a:off x="1043608" y="3988221"/>
            <a:ext cx="7334249" cy="2246769"/>
          </a:xfrm>
          <a:prstGeom prst="rect">
            <a:avLst/>
          </a:prstGeom>
          <a:ln>
            <a:solidFill>
              <a:schemeClr val="tx1"/>
            </a:solidFill>
          </a:ln>
        </p:spPr>
        <p:txBody>
          <a:bodyPr wrap="square">
            <a:spAutoFit/>
          </a:bodyPr>
          <a:lstStyle/>
          <a:p>
            <a:r>
              <a:rPr lang="en-US" altLang="zh-CN" sz="2800" dirty="0"/>
              <a:t>I'll say hello!</a:t>
            </a:r>
          </a:p>
          <a:p>
            <a:r>
              <a:rPr lang="en-US" altLang="zh-CN" sz="2800" dirty="0"/>
              <a:t>I'll say hello!</a:t>
            </a:r>
          </a:p>
          <a:p>
            <a:r>
              <a:rPr lang="en-US" altLang="zh-CN" sz="2800" dirty="0"/>
              <a:t>I'll say</a:t>
            </a:r>
          </a:p>
          <a:p>
            <a:r>
              <a:rPr lang="en-US" altLang="zh-CN" sz="2800" dirty="0"/>
              <a:t> hello!</a:t>
            </a:r>
          </a:p>
          <a:p>
            <a:r>
              <a:rPr lang="zh-CN" altLang="en-US" sz="2800" dirty="0"/>
              <a:t>&gt;&gt;&gt; </a:t>
            </a:r>
          </a:p>
        </p:txBody>
      </p:sp>
    </p:spTree>
    <p:extLst>
      <p:ext uri="{BB962C8B-B14F-4D97-AF65-F5344CB8AC3E}">
        <p14:creationId xmlns:p14="http://schemas.microsoft.com/office/powerpoint/2010/main" val="4056480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AD990-9EDD-44DE-A17D-0B1A5BA11B99}"/>
              </a:ext>
            </a:extLst>
          </p:cNvPr>
          <p:cNvSpPr>
            <a:spLocks noGrp="1"/>
          </p:cNvSpPr>
          <p:nvPr>
            <p:ph type="title"/>
          </p:nvPr>
        </p:nvSpPr>
        <p:spPr/>
        <p:txBody>
          <a:bodyPr/>
          <a:lstStyle/>
          <a:p>
            <a:r>
              <a:rPr lang="en-US" dirty="0"/>
              <a:t>Comments</a:t>
            </a:r>
          </a:p>
        </p:txBody>
      </p:sp>
      <p:sp>
        <p:nvSpPr>
          <p:cNvPr id="3" name="内容占位符 2">
            <a:extLst>
              <a:ext uri="{FF2B5EF4-FFF2-40B4-BE49-F238E27FC236}">
                <a16:creationId xmlns:a16="http://schemas.microsoft.com/office/drawing/2014/main" id="{D9A8C8F8-5DC5-404E-B0EB-AA3949101D32}"/>
              </a:ext>
            </a:extLst>
          </p:cNvPr>
          <p:cNvSpPr>
            <a:spLocks noGrp="1"/>
          </p:cNvSpPr>
          <p:nvPr>
            <p:ph idx="1"/>
          </p:nvPr>
        </p:nvSpPr>
        <p:spPr>
          <a:xfrm>
            <a:off x="457200" y="908720"/>
            <a:ext cx="8229600" cy="4525963"/>
          </a:xfrm>
        </p:spPr>
        <p:txBody>
          <a:bodyPr/>
          <a:lstStyle/>
          <a:p>
            <a:r>
              <a:rPr lang="en-US" dirty="0">
                <a:latin typeface="Avenir Book"/>
                <a:cs typeface="Avenir Book"/>
              </a:rPr>
              <a:t>Syntax:</a:t>
            </a:r>
          </a:p>
          <a:p>
            <a:pPr lvl="1">
              <a:buFont typeface="Wingdings" charset="2"/>
              <a:buChar char="q"/>
            </a:pPr>
            <a:r>
              <a:rPr lang="en-US" b="1" dirty="0">
                <a:solidFill>
                  <a:schemeClr val="accent5">
                    <a:lumMod val="75000"/>
                  </a:schemeClr>
                </a:solidFill>
                <a:latin typeface="Times"/>
                <a:cs typeface="Times"/>
              </a:rPr>
              <a:t># comment text (one line)</a:t>
            </a:r>
          </a:p>
          <a:p>
            <a:pPr lvl="1">
              <a:buFont typeface="Wingdings" charset="2"/>
              <a:buChar char="q"/>
            </a:pPr>
            <a:r>
              <a:rPr lang="en-US" b="1" dirty="0">
                <a:solidFill>
                  <a:schemeClr val="accent5">
                    <a:lumMod val="75000"/>
                  </a:schemeClr>
                </a:solidFill>
                <a:latin typeface="Times"/>
                <a:cs typeface="Times"/>
              </a:rPr>
              <a:t>''' block </a:t>
            </a:r>
          </a:p>
          <a:p>
            <a:pPr marL="457200" lvl="1" indent="0">
              <a:buNone/>
            </a:pPr>
            <a:r>
              <a:rPr lang="en-US" b="1" dirty="0">
                <a:solidFill>
                  <a:schemeClr val="accent5">
                    <a:lumMod val="75000"/>
                  </a:schemeClr>
                </a:solidFill>
                <a:latin typeface="Times"/>
                <a:cs typeface="Times"/>
              </a:rPr>
              <a:t>	   comment ''' (span over lines, use in pairs)</a:t>
            </a:r>
          </a:p>
          <a:p>
            <a:r>
              <a:rPr lang="en-US" dirty="0">
                <a:latin typeface="Avenir Book"/>
                <a:cs typeface="Avenir Book"/>
              </a:rPr>
              <a:t>test.py</a:t>
            </a:r>
          </a:p>
          <a:p>
            <a:endParaRPr lang="en-US" dirty="0"/>
          </a:p>
        </p:txBody>
      </p:sp>
      <p:sp>
        <p:nvSpPr>
          <p:cNvPr id="4" name="灯片编号占位符 3">
            <a:extLst>
              <a:ext uri="{FF2B5EF4-FFF2-40B4-BE49-F238E27FC236}">
                <a16:creationId xmlns:a16="http://schemas.microsoft.com/office/drawing/2014/main" id="{F5DEC9BC-79A4-488E-879B-D6A8978EA164}"/>
              </a:ext>
            </a:extLst>
          </p:cNvPr>
          <p:cNvSpPr>
            <a:spLocks noGrp="1"/>
          </p:cNvSpPr>
          <p:nvPr>
            <p:ph type="sldNum" sz="quarter" idx="12"/>
          </p:nvPr>
        </p:nvSpPr>
        <p:spPr/>
        <p:txBody>
          <a:bodyPr/>
          <a:lstStyle/>
          <a:p>
            <a:fld id="{0C913308-F349-4B6D-A68A-DD1791B4A57B}" type="slidenum">
              <a:rPr lang="zh-CN" altLang="en-US" smtClean="0"/>
              <a:pPr/>
              <a:t>82</a:t>
            </a:fld>
            <a:endParaRPr lang="zh-CN" altLang="en-US"/>
          </a:p>
        </p:txBody>
      </p:sp>
      <p:sp>
        <p:nvSpPr>
          <p:cNvPr id="5" name="Rectangle 2">
            <a:extLst>
              <a:ext uri="{FF2B5EF4-FFF2-40B4-BE49-F238E27FC236}">
                <a16:creationId xmlns:a16="http://schemas.microsoft.com/office/drawing/2014/main" id="{6649990A-53C8-4BA2-91AA-DA1809163810}"/>
              </a:ext>
            </a:extLst>
          </p:cNvPr>
          <p:cNvSpPr/>
          <p:nvPr/>
        </p:nvSpPr>
        <p:spPr>
          <a:xfrm>
            <a:off x="702930" y="3583754"/>
            <a:ext cx="8244302" cy="1933478"/>
          </a:xfrm>
          <a:prstGeom prst="rect">
            <a:avLst/>
          </a:prstGeom>
          <a:ln>
            <a:solidFill>
              <a:schemeClr val="tx1"/>
            </a:solidFill>
          </a:ln>
        </p:spPr>
        <p:txBody>
          <a:bodyPr wrap="square">
            <a:spAutoFit/>
          </a:bodyPr>
          <a:lstStyle/>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Fall 2020, SIST</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This program prints important messages.</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print("Hello, world!")</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                </a:t>
            </a:r>
            <a:r>
              <a:rPr lang="en-US" b="1" dirty="0">
                <a:solidFill>
                  <a:srgbClr val="008080"/>
                </a:solidFill>
                <a:latin typeface="Courier New" charset="0"/>
                <a:ea typeface="ＭＳ Ｐゴシック" charset="0"/>
                <a:cs typeface="ＭＳ Ｐゴシック" charset="0"/>
              </a:rPr>
              <a:t># blank line</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print("I’ll say hello!")</a:t>
            </a:r>
          </a:p>
        </p:txBody>
      </p:sp>
      <p:sp>
        <p:nvSpPr>
          <p:cNvPr id="6" name="Rectangle 6">
            <a:extLst>
              <a:ext uri="{FF2B5EF4-FFF2-40B4-BE49-F238E27FC236}">
                <a16:creationId xmlns:a16="http://schemas.microsoft.com/office/drawing/2014/main" id="{7F46B7B8-8AA7-4A24-9054-601DCAFB101E}"/>
              </a:ext>
            </a:extLst>
          </p:cNvPr>
          <p:cNvSpPr/>
          <p:nvPr/>
        </p:nvSpPr>
        <p:spPr>
          <a:xfrm>
            <a:off x="702930" y="5613880"/>
            <a:ext cx="8244302" cy="1127488"/>
          </a:xfrm>
          <a:prstGeom prst="rect">
            <a:avLst/>
          </a:prstGeom>
          <a:ln>
            <a:solidFill>
              <a:schemeClr val="tx1"/>
            </a:solidFill>
          </a:ln>
        </p:spPr>
        <p:txBody>
          <a:bodyPr wrap="square">
            <a:spAutoFit/>
          </a:bodyPr>
          <a:lstStyle/>
          <a:p>
            <a:pPr marL="106363" lvl="0" fontAlgn="base">
              <a:lnSpc>
                <a:spcPct val="77000"/>
              </a:lnSpc>
              <a:spcBef>
                <a:spcPct val="20000"/>
              </a:spcBef>
              <a:spcAft>
                <a:spcPct val="0"/>
              </a:spcAft>
            </a:pPr>
            <a:r>
              <a:rPr lang="en-US" b="1" dirty="0">
                <a:latin typeface="Courier New" charset="0"/>
                <a:ea typeface="ＭＳ Ｐゴシック" charset="0"/>
                <a:cs typeface="ＭＳ Ｐゴシック" charset="0"/>
              </a:rPr>
              <a:t>Output:</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Hello, world!</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 </a:t>
            </a:r>
          </a:p>
          <a:p>
            <a:pPr marL="106363" lvl="0" fontAlgn="base">
              <a:lnSpc>
                <a:spcPct val="77000"/>
              </a:lnSpc>
              <a:spcBef>
                <a:spcPct val="20000"/>
              </a:spcBef>
              <a:spcAft>
                <a:spcPct val="0"/>
              </a:spcAft>
            </a:pPr>
            <a:r>
              <a:rPr lang="en-US" dirty="0">
                <a:latin typeface="Courier New" charset="0"/>
                <a:ea typeface="ＭＳ Ｐゴシック" charset="0"/>
              </a:rPr>
              <a:t>I’ll say hello!</a:t>
            </a:r>
            <a:endParaRPr lang="en-US" dirty="0"/>
          </a:p>
        </p:txBody>
      </p:sp>
    </p:spTree>
    <p:extLst>
      <p:ext uri="{BB962C8B-B14F-4D97-AF65-F5344CB8AC3E}">
        <p14:creationId xmlns:p14="http://schemas.microsoft.com/office/powerpoint/2010/main" val="4838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123ED-B5B5-4CE5-B000-0E6208B78686}"/>
              </a:ext>
            </a:extLst>
          </p:cNvPr>
          <p:cNvSpPr>
            <a:spLocks noGrp="1"/>
          </p:cNvSpPr>
          <p:nvPr>
            <p:ph type="title"/>
          </p:nvPr>
        </p:nvSpPr>
        <p:spPr/>
        <p:txBody>
          <a:bodyPr/>
          <a:lstStyle/>
          <a:p>
            <a:r>
              <a:rPr lang="en-US" b="1" dirty="0">
                <a:latin typeface="Avenir Next Regular"/>
                <a:cs typeface="Avenir Next Regular"/>
              </a:rPr>
              <a:t>Program steps or flow</a:t>
            </a:r>
            <a:endParaRPr lang="en-US" dirty="0"/>
          </a:p>
        </p:txBody>
      </p:sp>
      <p:sp>
        <p:nvSpPr>
          <p:cNvPr id="3" name="内容占位符 2">
            <a:extLst>
              <a:ext uri="{FF2B5EF4-FFF2-40B4-BE49-F238E27FC236}">
                <a16:creationId xmlns:a16="http://schemas.microsoft.com/office/drawing/2014/main" id="{569E1465-3375-4242-B910-52EE0249C273}"/>
              </a:ext>
            </a:extLst>
          </p:cNvPr>
          <p:cNvSpPr>
            <a:spLocks noGrp="1"/>
          </p:cNvSpPr>
          <p:nvPr>
            <p:ph idx="1"/>
          </p:nvPr>
        </p:nvSpPr>
        <p:spPr/>
        <p:txBody>
          <a:bodyPr>
            <a:normAutofit/>
          </a:bodyPr>
          <a:lstStyle/>
          <a:p>
            <a:r>
              <a:rPr lang="en-US" dirty="0">
                <a:latin typeface="Times"/>
                <a:ea typeface="Cabin"/>
                <a:cs typeface="Times"/>
                <a:sym typeface="Cabin"/>
              </a:rPr>
              <a:t>Like a recipe or installation instructions, a program is a </a:t>
            </a:r>
            <a:r>
              <a:rPr lang="en-US" dirty="0">
                <a:solidFill>
                  <a:srgbClr val="0000FF"/>
                </a:solidFill>
                <a:latin typeface="Times"/>
                <a:ea typeface="Cabin"/>
                <a:cs typeface="Times"/>
                <a:sym typeface="Cabin"/>
              </a:rPr>
              <a:t>sequence</a:t>
            </a:r>
            <a:r>
              <a:rPr lang="en-US" dirty="0">
                <a:latin typeface="Times"/>
                <a:ea typeface="Cabin"/>
                <a:cs typeface="Times"/>
                <a:sym typeface="Cabin"/>
              </a:rPr>
              <a:t> of steps to be done in order.</a:t>
            </a:r>
          </a:p>
          <a:p>
            <a:pPr marL="478917">
              <a:spcBef>
                <a:spcPts val="0"/>
              </a:spcBef>
              <a:buClr>
                <a:schemeClr val="tx1"/>
              </a:buClr>
              <a:buSzPct val="171000"/>
            </a:pPr>
            <a:r>
              <a:rPr lang="en-US" dirty="0">
                <a:latin typeface="Times"/>
                <a:ea typeface="Cabin"/>
                <a:cs typeface="Times"/>
                <a:sym typeface="Cabin"/>
              </a:rPr>
              <a:t>Some steps are </a:t>
            </a:r>
            <a:r>
              <a:rPr lang="en-US" dirty="0">
                <a:solidFill>
                  <a:srgbClr val="0000FF"/>
                </a:solidFill>
                <a:latin typeface="Times"/>
                <a:ea typeface="Cabin"/>
                <a:cs typeface="Times"/>
                <a:sym typeface="Cabin"/>
              </a:rPr>
              <a:t>conditional</a:t>
            </a:r>
            <a:r>
              <a:rPr lang="en-US" dirty="0">
                <a:latin typeface="Times"/>
                <a:ea typeface="Cabin"/>
                <a:cs typeface="Times"/>
                <a:sym typeface="Cabin"/>
              </a:rPr>
              <a:t> - they may be skipped.</a:t>
            </a:r>
          </a:p>
          <a:p>
            <a:pPr marL="478917">
              <a:spcBef>
                <a:spcPts val="0"/>
              </a:spcBef>
              <a:buClr>
                <a:schemeClr val="tx1"/>
              </a:buClr>
              <a:buSzPct val="171000"/>
            </a:pPr>
            <a:r>
              <a:rPr lang="en-US" dirty="0">
                <a:latin typeface="Times"/>
                <a:ea typeface="Cabin"/>
                <a:cs typeface="Times"/>
                <a:sym typeface="Cabin"/>
              </a:rPr>
              <a:t>Sometimes a step or group of steps are to be </a:t>
            </a:r>
            <a:r>
              <a:rPr lang="en-US" dirty="0">
                <a:solidFill>
                  <a:srgbClr val="0000FF"/>
                </a:solidFill>
                <a:latin typeface="Times"/>
                <a:ea typeface="Cabin"/>
                <a:cs typeface="Times"/>
                <a:sym typeface="Cabin"/>
              </a:rPr>
              <a:t>repeated</a:t>
            </a:r>
            <a:r>
              <a:rPr lang="en-US" dirty="0">
                <a:latin typeface="Times"/>
                <a:ea typeface="Cabin"/>
                <a:cs typeface="Times"/>
                <a:sym typeface="Cabin"/>
              </a:rPr>
              <a:t>.</a:t>
            </a:r>
          </a:p>
          <a:p>
            <a:endParaRPr lang="en-US" dirty="0"/>
          </a:p>
        </p:txBody>
      </p:sp>
      <p:sp>
        <p:nvSpPr>
          <p:cNvPr id="4" name="灯片编号占位符 3">
            <a:extLst>
              <a:ext uri="{FF2B5EF4-FFF2-40B4-BE49-F238E27FC236}">
                <a16:creationId xmlns:a16="http://schemas.microsoft.com/office/drawing/2014/main" id="{02385F54-F0EA-4AA1-9335-1A1259A85FC4}"/>
              </a:ext>
            </a:extLst>
          </p:cNvPr>
          <p:cNvSpPr>
            <a:spLocks noGrp="1"/>
          </p:cNvSpPr>
          <p:nvPr>
            <p:ph type="sldNum" sz="quarter" idx="12"/>
          </p:nvPr>
        </p:nvSpPr>
        <p:spPr/>
        <p:txBody>
          <a:bodyPr/>
          <a:lstStyle/>
          <a:p>
            <a:fld id="{0C913308-F349-4B6D-A68A-DD1791B4A57B}" type="slidenum">
              <a:rPr lang="zh-CN" altLang="en-US" smtClean="0"/>
              <a:pPr/>
              <a:t>83</a:t>
            </a:fld>
            <a:endParaRPr lang="zh-CN" altLang="en-US"/>
          </a:p>
        </p:txBody>
      </p:sp>
    </p:spTree>
    <p:extLst>
      <p:ext uri="{BB962C8B-B14F-4D97-AF65-F5344CB8AC3E}">
        <p14:creationId xmlns:p14="http://schemas.microsoft.com/office/powerpoint/2010/main" val="2051597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EA4C3-A6B4-4E8C-A73A-29023A9FEA55}"/>
              </a:ext>
            </a:extLst>
          </p:cNvPr>
          <p:cNvSpPr>
            <a:spLocks noGrp="1"/>
          </p:cNvSpPr>
          <p:nvPr>
            <p:ph type="title"/>
          </p:nvPr>
        </p:nvSpPr>
        <p:spPr/>
        <p:txBody>
          <a:bodyPr>
            <a:normAutofit/>
          </a:bodyPr>
          <a:lstStyle/>
          <a:p>
            <a:r>
              <a:rPr lang="en-US" b="1" dirty="0">
                <a:latin typeface="Avenir Next Regular"/>
                <a:cs typeface="Avenir Next Regular"/>
              </a:rPr>
              <a:t>Sequential steps</a:t>
            </a:r>
            <a:endParaRPr lang="en-US" dirty="0"/>
          </a:p>
        </p:txBody>
      </p:sp>
      <p:sp>
        <p:nvSpPr>
          <p:cNvPr id="4" name="灯片编号占位符 3">
            <a:extLst>
              <a:ext uri="{FF2B5EF4-FFF2-40B4-BE49-F238E27FC236}">
                <a16:creationId xmlns:a16="http://schemas.microsoft.com/office/drawing/2014/main" id="{29A98803-1ED5-4E6C-B177-D9EA43112A00}"/>
              </a:ext>
            </a:extLst>
          </p:cNvPr>
          <p:cNvSpPr>
            <a:spLocks noGrp="1"/>
          </p:cNvSpPr>
          <p:nvPr>
            <p:ph type="sldNum" sz="quarter" idx="12"/>
          </p:nvPr>
        </p:nvSpPr>
        <p:spPr/>
        <p:txBody>
          <a:bodyPr/>
          <a:lstStyle/>
          <a:p>
            <a:fld id="{0C913308-F349-4B6D-A68A-DD1791B4A57B}" type="slidenum">
              <a:rPr lang="zh-CN" altLang="en-US" smtClean="0"/>
              <a:pPr/>
              <a:t>84</a:t>
            </a:fld>
            <a:endParaRPr lang="zh-CN" altLang="en-US"/>
          </a:p>
        </p:txBody>
      </p:sp>
      <p:sp>
        <p:nvSpPr>
          <p:cNvPr id="5" name="Shape 551">
            <a:extLst>
              <a:ext uri="{FF2B5EF4-FFF2-40B4-BE49-F238E27FC236}">
                <a16:creationId xmlns:a16="http://schemas.microsoft.com/office/drawing/2014/main" id="{AB030C1C-8F58-4D6A-BDBB-7E26B2557438}"/>
              </a:ext>
            </a:extLst>
          </p:cNvPr>
          <p:cNvSpPr txBox="1"/>
          <p:nvPr/>
        </p:nvSpPr>
        <p:spPr>
          <a:xfrm>
            <a:off x="3937140" y="1772817"/>
            <a:ext cx="1224956" cy="2451599"/>
          </a:xfrm>
          <a:prstGeom prst="rect">
            <a:avLst/>
          </a:prstGeom>
          <a:noFill/>
          <a:ln>
            <a:noFill/>
          </a:ln>
        </p:spPr>
        <p:txBody>
          <a:bodyPr lIns="0" tIns="0" rIns="0" bIns="0" anchor="ctr" anchorCtr="0">
            <a:noAutofit/>
          </a:bodyPr>
          <a:lstStyle/>
          <a:p>
            <a:pPr>
              <a:buClr>
                <a:schemeClr val="lt1"/>
              </a:buClr>
              <a:buSzPct val="25000"/>
            </a:pPr>
            <a:r>
              <a:rPr lang="en-US" sz="2300" dirty="0">
                <a:solidFill>
                  <a:srgbClr val="000000"/>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FF7F00"/>
              </a:buClr>
              <a:buSzPct val="25000"/>
            </a:pPr>
            <a:r>
              <a:rPr lang="en-US" sz="2300" dirty="0">
                <a:solidFill>
                  <a:srgbClr val="008000"/>
                </a:solidFill>
                <a:latin typeface="Cabin"/>
                <a:ea typeface="Cabin"/>
                <a:cs typeface="Cabin"/>
                <a:sym typeface="Cabin"/>
              </a:rPr>
              <a:t>x = 2</a:t>
            </a:r>
          </a:p>
          <a:p>
            <a:pPr>
              <a:buClr>
                <a:srgbClr val="FFFF00"/>
              </a:buClr>
              <a:buSzPct val="25000"/>
            </a:pPr>
            <a:r>
              <a:rPr lang="en-US" sz="2300" dirty="0">
                <a:solidFill>
                  <a:srgbClr val="0000FF"/>
                </a:solidFill>
                <a:latin typeface="Cabin"/>
                <a:ea typeface="Cabin"/>
                <a:cs typeface="Cabin"/>
                <a:sym typeface="Cabin"/>
              </a:rPr>
              <a:t>print(</a:t>
            </a:r>
            <a:r>
              <a:rPr lang="en-US" sz="2300" dirty="0">
                <a:solidFill>
                  <a:srgbClr val="008000"/>
                </a:solidFill>
                <a:latin typeface="Cabin"/>
                <a:ea typeface="Cabin"/>
                <a:cs typeface="Cabin"/>
                <a:sym typeface="Cabin"/>
              </a:rPr>
              <a:t>x</a:t>
            </a:r>
            <a:r>
              <a:rPr lang="en-US" sz="2300" dirty="0">
                <a:solidFill>
                  <a:srgbClr val="0000FF"/>
                </a:solidFill>
                <a:latin typeface="Cabin"/>
                <a:sym typeface="Cabin"/>
              </a:rPr>
              <a:t>)</a:t>
            </a:r>
          </a:p>
          <a:p>
            <a:pPr>
              <a:buClr>
                <a:srgbClr val="FF7F00"/>
              </a:buClr>
              <a:buSzPct val="25000"/>
            </a:pPr>
            <a:r>
              <a:rPr lang="en-US" sz="2300" dirty="0">
                <a:solidFill>
                  <a:srgbClr val="008000"/>
                </a:solidFill>
                <a:latin typeface="Cabin"/>
                <a:ea typeface="Cabin"/>
                <a:cs typeface="Cabin"/>
                <a:sym typeface="Cabin"/>
              </a:rPr>
              <a:t>x = x + 2</a:t>
            </a:r>
          </a:p>
          <a:p>
            <a:pPr>
              <a:buClr>
                <a:srgbClr val="FFFF00"/>
              </a:buClr>
              <a:buSzPct val="25000"/>
            </a:pPr>
            <a:r>
              <a:rPr lang="en-US" sz="2300" dirty="0">
                <a:solidFill>
                  <a:srgbClr val="0000FF"/>
                </a:solidFill>
                <a:latin typeface="Cabin"/>
                <a:ea typeface="Cabin"/>
                <a:cs typeface="Cabin"/>
                <a:sym typeface="Cabin"/>
              </a:rPr>
              <a:t>print(</a:t>
            </a:r>
            <a:r>
              <a:rPr lang="en-US" sz="2300" dirty="0">
                <a:solidFill>
                  <a:srgbClr val="008000"/>
                </a:solidFill>
                <a:latin typeface="Cabin"/>
                <a:ea typeface="Cabin"/>
                <a:cs typeface="Cabin"/>
                <a:sym typeface="Cabin"/>
              </a:rPr>
              <a:t>x</a:t>
            </a:r>
            <a:r>
              <a:rPr lang="en-US" sz="2300" dirty="0">
                <a:solidFill>
                  <a:srgbClr val="0000FF"/>
                </a:solidFill>
                <a:latin typeface="Cabin"/>
                <a:sym typeface="Cabin"/>
              </a:rPr>
              <a:t>)</a:t>
            </a:r>
          </a:p>
        </p:txBody>
      </p:sp>
      <p:sp>
        <p:nvSpPr>
          <p:cNvPr id="6" name="Shape 552">
            <a:extLst>
              <a:ext uri="{FF2B5EF4-FFF2-40B4-BE49-F238E27FC236}">
                <a16:creationId xmlns:a16="http://schemas.microsoft.com/office/drawing/2014/main" id="{FA41DF1F-E430-4DFE-A30E-61C3ED6E395A}"/>
              </a:ext>
            </a:extLst>
          </p:cNvPr>
          <p:cNvSpPr txBox="1"/>
          <p:nvPr/>
        </p:nvSpPr>
        <p:spPr>
          <a:xfrm>
            <a:off x="6732145" y="2209766"/>
            <a:ext cx="1121513" cy="1599074"/>
          </a:xfrm>
          <a:prstGeom prst="rect">
            <a:avLst/>
          </a:prstGeom>
          <a:noFill/>
          <a:ln>
            <a:noFill/>
          </a:ln>
        </p:spPr>
        <p:txBody>
          <a:bodyPr lIns="0" tIns="0" rIns="0" bIns="0" anchor="ctr" anchorCtr="0">
            <a:noAutofit/>
          </a:bodyPr>
          <a:lstStyle/>
          <a:p>
            <a:pPr>
              <a:buClr>
                <a:schemeClr val="lt1"/>
              </a:buClr>
              <a:buSzPct val="25000"/>
            </a:pPr>
            <a:r>
              <a:rPr lang="en-US" sz="2300" dirty="0">
                <a:solidFill>
                  <a:srgbClr val="000000"/>
                </a:solidFill>
                <a:latin typeface="Cabin"/>
                <a:ea typeface="Cabin"/>
                <a:cs typeface="Cabin"/>
                <a:sym typeface="Cabin"/>
              </a:rPr>
              <a:t>Output:</a:t>
            </a:r>
          </a:p>
          <a:p>
            <a:pPr algn="ctr"/>
            <a:endParaRPr sz="2300" dirty="0">
              <a:solidFill>
                <a:srgbClr val="000000"/>
              </a:solidFill>
              <a:latin typeface="Cabin"/>
              <a:ea typeface="Cabin"/>
              <a:cs typeface="Cabin"/>
              <a:sym typeface="Cabin"/>
            </a:endParaRPr>
          </a:p>
          <a:p>
            <a:pPr>
              <a:buClr>
                <a:srgbClr val="FF00FF"/>
              </a:buClr>
              <a:buSzPct val="25000"/>
            </a:pPr>
            <a:r>
              <a:rPr lang="en-US" sz="2300" dirty="0">
                <a:solidFill>
                  <a:srgbClr val="000000"/>
                </a:solidFill>
                <a:latin typeface="Cabin"/>
                <a:ea typeface="Cabin"/>
                <a:cs typeface="Cabin"/>
                <a:sym typeface="Cabin"/>
              </a:rPr>
              <a:t>2</a:t>
            </a:r>
          </a:p>
          <a:p>
            <a:pPr>
              <a:buClr>
                <a:srgbClr val="FF00FF"/>
              </a:buClr>
              <a:buSzPct val="25000"/>
            </a:pPr>
            <a:r>
              <a:rPr lang="en-US" sz="2300" dirty="0">
                <a:solidFill>
                  <a:srgbClr val="000000"/>
                </a:solidFill>
                <a:latin typeface="Cabin"/>
                <a:ea typeface="Cabin"/>
                <a:cs typeface="Cabin"/>
                <a:sym typeface="Cabin"/>
              </a:rPr>
              <a:t>4</a:t>
            </a:r>
          </a:p>
        </p:txBody>
      </p:sp>
      <p:sp>
        <p:nvSpPr>
          <p:cNvPr id="7" name="Shape 553">
            <a:extLst>
              <a:ext uri="{FF2B5EF4-FFF2-40B4-BE49-F238E27FC236}">
                <a16:creationId xmlns:a16="http://schemas.microsoft.com/office/drawing/2014/main" id="{7F2A29EE-AC97-427F-8094-57DF3FAE4A6F}"/>
              </a:ext>
            </a:extLst>
          </p:cNvPr>
          <p:cNvSpPr txBox="1"/>
          <p:nvPr/>
        </p:nvSpPr>
        <p:spPr>
          <a:xfrm>
            <a:off x="971600" y="1772816"/>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rgbClr val="000000"/>
                </a:solidFill>
                <a:latin typeface="Cabin"/>
                <a:ea typeface="Cabin"/>
                <a:cs typeface="Cabin"/>
                <a:sym typeface="Cabin"/>
              </a:rPr>
              <a:t>x = 2</a:t>
            </a:r>
          </a:p>
        </p:txBody>
      </p:sp>
      <p:sp>
        <p:nvSpPr>
          <p:cNvPr id="8" name="Shape 554">
            <a:extLst>
              <a:ext uri="{FF2B5EF4-FFF2-40B4-BE49-F238E27FC236}">
                <a16:creationId xmlns:a16="http://schemas.microsoft.com/office/drawing/2014/main" id="{BB9AC6FF-FBFE-4686-A56B-39748ECBC562}"/>
              </a:ext>
            </a:extLst>
          </p:cNvPr>
          <p:cNvSpPr txBox="1"/>
          <p:nvPr/>
        </p:nvSpPr>
        <p:spPr>
          <a:xfrm>
            <a:off x="971600" y="26014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print(x)</a:t>
            </a:r>
          </a:p>
        </p:txBody>
      </p:sp>
      <p:cxnSp>
        <p:nvCxnSpPr>
          <p:cNvPr id="9" name="Shape 555">
            <a:extLst>
              <a:ext uri="{FF2B5EF4-FFF2-40B4-BE49-F238E27FC236}">
                <a16:creationId xmlns:a16="http://schemas.microsoft.com/office/drawing/2014/main" id="{2B6FF686-5D67-49D8-A045-06D1F4BC2E2F}"/>
              </a:ext>
            </a:extLst>
          </p:cNvPr>
          <p:cNvCxnSpPr/>
          <p:nvPr/>
        </p:nvCxnSpPr>
        <p:spPr>
          <a:xfrm rot="10800000">
            <a:off x="1732409" y="2209774"/>
            <a:ext cx="8036" cy="425052"/>
          </a:xfrm>
          <a:prstGeom prst="straightConnector1">
            <a:avLst/>
          </a:prstGeom>
          <a:noFill/>
          <a:ln w="76200" cap="flat" cmpd="sng">
            <a:solidFill>
              <a:srgbClr val="008000"/>
            </a:solidFill>
            <a:prstDash val="solid"/>
            <a:round/>
            <a:headEnd type="none" w="med" len="med"/>
            <a:tailEnd type="none" w="med" len="med"/>
          </a:ln>
        </p:spPr>
      </p:cxnSp>
      <p:sp>
        <p:nvSpPr>
          <p:cNvPr id="10" name="Shape 556">
            <a:extLst>
              <a:ext uri="{FF2B5EF4-FFF2-40B4-BE49-F238E27FC236}">
                <a16:creationId xmlns:a16="http://schemas.microsoft.com/office/drawing/2014/main" id="{4F254A46-E6C6-407E-B053-2095CB673A64}"/>
              </a:ext>
            </a:extLst>
          </p:cNvPr>
          <p:cNvSpPr txBox="1"/>
          <p:nvPr/>
        </p:nvSpPr>
        <p:spPr>
          <a:xfrm>
            <a:off x="971600" y="34015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x = x + 2</a:t>
            </a:r>
          </a:p>
        </p:txBody>
      </p:sp>
      <p:cxnSp>
        <p:nvCxnSpPr>
          <p:cNvPr id="11" name="Shape 557">
            <a:extLst>
              <a:ext uri="{FF2B5EF4-FFF2-40B4-BE49-F238E27FC236}">
                <a16:creationId xmlns:a16="http://schemas.microsoft.com/office/drawing/2014/main" id="{609607FA-0969-4A41-A899-03D346ECB8BF}"/>
              </a:ext>
            </a:extLst>
          </p:cNvPr>
          <p:cNvCxnSpPr/>
          <p:nvPr/>
        </p:nvCxnSpPr>
        <p:spPr>
          <a:xfrm rot="10800000">
            <a:off x="1732409" y="3009874"/>
            <a:ext cx="8036" cy="425052"/>
          </a:xfrm>
          <a:prstGeom prst="straightConnector1">
            <a:avLst/>
          </a:prstGeom>
          <a:noFill/>
          <a:ln w="76200" cap="flat" cmpd="sng">
            <a:solidFill>
              <a:srgbClr val="008000"/>
            </a:solidFill>
            <a:prstDash val="solid"/>
            <a:round/>
            <a:headEnd type="none" w="med" len="med"/>
            <a:tailEnd type="none" w="med" len="med"/>
          </a:ln>
        </p:spPr>
      </p:cxnSp>
      <p:sp>
        <p:nvSpPr>
          <p:cNvPr id="12" name="Shape 558">
            <a:extLst>
              <a:ext uri="{FF2B5EF4-FFF2-40B4-BE49-F238E27FC236}">
                <a16:creationId xmlns:a16="http://schemas.microsoft.com/office/drawing/2014/main" id="{9E744EBE-BABB-4E1F-81C6-4AF76B018FDC}"/>
              </a:ext>
            </a:extLst>
          </p:cNvPr>
          <p:cNvSpPr txBox="1"/>
          <p:nvPr/>
        </p:nvSpPr>
        <p:spPr>
          <a:xfrm>
            <a:off x="971600" y="42397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print(x)</a:t>
            </a:r>
          </a:p>
        </p:txBody>
      </p:sp>
      <p:cxnSp>
        <p:nvCxnSpPr>
          <p:cNvPr id="13" name="Shape 559">
            <a:extLst>
              <a:ext uri="{FF2B5EF4-FFF2-40B4-BE49-F238E27FC236}">
                <a16:creationId xmlns:a16="http://schemas.microsoft.com/office/drawing/2014/main" id="{406F673F-1D80-4B37-BC31-89AC4D0AF727}"/>
              </a:ext>
            </a:extLst>
          </p:cNvPr>
          <p:cNvCxnSpPr/>
          <p:nvPr/>
        </p:nvCxnSpPr>
        <p:spPr>
          <a:xfrm rot="10800000">
            <a:off x="1732409" y="3848074"/>
            <a:ext cx="8036" cy="425052"/>
          </a:xfrm>
          <a:prstGeom prst="straightConnector1">
            <a:avLst/>
          </a:prstGeom>
          <a:noFill/>
          <a:ln w="76200" cap="flat" cmpd="sng">
            <a:solidFill>
              <a:srgbClr val="008000"/>
            </a:solidFill>
            <a:prstDash val="solid"/>
            <a:round/>
            <a:headEnd type="none" w="med" len="med"/>
            <a:tailEnd type="none" w="med" len="med"/>
          </a:ln>
        </p:spPr>
      </p:cxnSp>
      <p:cxnSp>
        <p:nvCxnSpPr>
          <p:cNvPr id="14" name="Shape 560">
            <a:extLst>
              <a:ext uri="{FF2B5EF4-FFF2-40B4-BE49-F238E27FC236}">
                <a16:creationId xmlns:a16="http://schemas.microsoft.com/office/drawing/2014/main" id="{EC3B8C06-CC98-48C4-98BD-3B5E0FA917B1}"/>
              </a:ext>
            </a:extLst>
          </p:cNvPr>
          <p:cNvCxnSpPr/>
          <p:nvPr/>
        </p:nvCxnSpPr>
        <p:spPr>
          <a:xfrm rot="10800000">
            <a:off x="4868515" y="3212159"/>
            <a:ext cx="1794488" cy="44325"/>
          </a:xfrm>
          <a:prstGeom prst="straightConnector1">
            <a:avLst/>
          </a:prstGeom>
          <a:noFill/>
          <a:ln w="50800" cap="rnd" cmpd="sng">
            <a:solidFill>
              <a:schemeClr val="tx1"/>
            </a:solidFill>
            <a:prstDash val="solid"/>
            <a:miter/>
            <a:headEnd type="stealth" w="med" len="med"/>
            <a:tailEnd type="none" w="med" len="med"/>
          </a:ln>
        </p:spPr>
      </p:cxnSp>
      <p:cxnSp>
        <p:nvCxnSpPr>
          <p:cNvPr id="15" name="Shape 561">
            <a:extLst>
              <a:ext uri="{FF2B5EF4-FFF2-40B4-BE49-F238E27FC236}">
                <a16:creationId xmlns:a16="http://schemas.microsoft.com/office/drawing/2014/main" id="{E3AFED12-779E-458E-97AF-EF64B71E4B10}"/>
              </a:ext>
            </a:extLst>
          </p:cNvPr>
          <p:cNvCxnSpPr/>
          <p:nvPr/>
        </p:nvCxnSpPr>
        <p:spPr>
          <a:xfrm flipH="1">
            <a:off x="4796205" y="3576658"/>
            <a:ext cx="1871268" cy="356399"/>
          </a:xfrm>
          <a:prstGeom prst="straightConnector1">
            <a:avLst/>
          </a:prstGeom>
          <a:noFill/>
          <a:ln w="50800" cap="rnd" cmpd="sng">
            <a:solidFill>
              <a:schemeClr val="tx1"/>
            </a:solidFill>
            <a:prstDash val="solid"/>
            <a:miter/>
            <a:headEnd type="stealth" w="med" len="med"/>
            <a:tailEnd type="none" w="med" len="med"/>
          </a:ln>
        </p:spPr>
      </p:cxnSp>
      <p:sp>
        <p:nvSpPr>
          <p:cNvPr id="16" name="Shape 562">
            <a:extLst>
              <a:ext uri="{FF2B5EF4-FFF2-40B4-BE49-F238E27FC236}">
                <a16:creationId xmlns:a16="http://schemas.microsoft.com/office/drawing/2014/main" id="{E22221C6-2BD8-4A82-80F0-F931608BAEF1}"/>
              </a:ext>
            </a:extLst>
          </p:cNvPr>
          <p:cNvSpPr txBox="1"/>
          <p:nvPr/>
        </p:nvSpPr>
        <p:spPr>
          <a:xfrm>
            <a:off x="1234118" y="5136454"/>
            <a:ext cx="6232444" cy="800099"/>
          </a:xfrm>
          <a:prstGeom prst="rect">
            <a:avLst/>
          </a:prstGeom>
          <a:noFill/>
          <a:ln>
            <a:noFill/>
          </a:ln>
        </p:spPr>
        <p:txBody>
          <a:bodyPr lIns="0" tIns="0" rIns="0" bIns="0" anchor="ctr" anchorCtr="0">
            <a:noAutofit/>
          </a:bodyPr>
          <a:lstStyle/>
          <a:p>
            <a:pPr algn="ctr">
              <a:buClr>
                <a:schemeClr val="lt1"/>
              </a:buClr>
              <a:buSzPct val="25000"/>
            </a:pPr>
            <a:r>
              <a:rPr lang="en-US" sz="2100" dirty="0">
                <a:solidFill>
                  <a:srgbClr val="000000"/>
                </a:solidFill>
                <a:latin typeface="Cabin"/>
                <a:ea typeface="Cabin"/>
                <a:cs typeface="Cabin"/>
                <a:sym typeface="Cabin"/>
              </a:rPr>
              <a:t>When a program is running, it flows from one step to the next. As programmers, we set up </a:t>
            </a:r>
            <a:r>
              <a:rPr lang="en-US" sz="2100" dirty="0">
                <a:solidFill>
                  <a:srgbClr val="000000"/>
                </a:solidFill>
                <a:latin typeface="Arial"/>
                <a:ea typeface="Arial"/>
                <a:cs typeface="Arial"/>
                <a:sym typeface="Arial"/>
              </a:rPr>
              <a:t>“</a:t>
            </a:r>
            <a:r>
              <a:rPr lang="en-US" sz="2100" dirty="0">
                <a:solidFill>
                  <a:srgbClr val="000000"/>
                </a:solidFill>
                <a:latin typeface="Cabin"/>
                <a:ea typeface="Cabin"/>
                <a:cs typeface="Cabin"/>
                <a:sym typeface="Cabin"/>
              </a:rPr>
              <a:t>paths</a:t>
            </a:r>
            <a:r>
              <a:rPr lang="en-US" sz="2100" dirty="0">
                <a:solidFill>
                  <a:srgbClr val="000000"/>
                </a:solidFill>
                <a:latin typeface="Arial"/>
                <a:ea typeface="Arial"/>
                <a:cs typeface="Arial"/>
                <a:sym typeface="Arial"/>
              </a:rPr>
              <a:t>”</a:t>
            </a:r>
            <a:r>
              <a:rPr lang="en-US" sz="2100" dirty="0">
                <a:solidFill>
                  <a:srgbClr val="000000"/>
                </a:solidFill>
                <a:latin typeface="Cabin"/>
                <a:ea typeface="Cabin"/>
                <a:cs typeface="Cabin"/>
                <a:sym typeface="Cabin"/>
              </a:rPr>
              <a:t> for the program to follow.</a:t>
            </a:r>
          </a:p>
        </p:txBody>
      </p:sp>
    </p:spTree>
    <p:extLst>
      <p:ext uri="{BB962C8B-B14F-4D97-AF65-F5344CB8AC3E}">
        <p14:creationId xmlns:p14="http://schemas.microsoft.com/office/powerpoint/2010/main" val="3504681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69DB-AC26-438D-AA21-7433A62300DD}"/>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83C9C432-A3B0-4EF3-B54C-C2D7AE5E822E}"/>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E9E34C50-D6D9-4D87-B048-DC2A2852CF95}"/>
              </a:ext>
            </a:extLst>
          </p:cNvPr>
          <p:cNvSpPr>
            <a:spLocks noGrp="1"/>
          </p:cNvSpPr>
          <p:nvPr>
            <p:ph type="sldNum" sz="quarter" idx="12"/>
          </p:nvPr>
        </p:nvSpPr>
        <p:spPr/>
        <p:txBody>
          <a:bodyPr/>
          <a:lstStyle/>
          <a:p>
            <a:fld id="{0C913308-F349-4B6D-A68A-DD1791B4A57B}" type="slidenum">
              <a:rPr lang="zh-CN" altLang="en-US" smtClean="0"/>
              <a:pPr/>
              <a:t>85</a:t>
            </a:fld>
            <a:endParaRPr lang="zh-CN" altLang="en-US"/>
          </a:p>
        </p:txBody>
      </p:sp>
      <p:sp>
        <p:nvSpPr>
          <p:cNvPr id="57" name="Shape 568">
            <a:extLst>
              <a:ext uri="{FF2B5EF4-FFF2-40B4-BE49-F238E27FC236}">
                <a16:creationId xmlns:a16="http://schemas.microsoft.com/office/drawing/2014/main" id="{FBE04470-549A-4C7A-BD5F-D1A7B37E4C3E}"/>
              </a:ext>
            </a:extLst>
          </p:cNvPr>
          <p:cNvSpPr txBox="1"/>
          <p:nvPr/>
        </p:nvSpPr>
        <p:spPr>
          <a:xfrm>
            <a:off x="7534049" y="2859587"/>
            <a:ext cx="1072069" cy="163829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Output:</a:t>
            </a:r>
          </a:p>
          <a:p>
            <a:pPr algn="ctr"/>
            <a:endParaRPr sz="2300" dirty="0">
              <a:solidFill>
                <a:schemeClr val="lt1"/>
              </a:solidFill>
              <a:latin typeface="Cabin"/>
              <a:ea typeface="Cabin"/>
              <a:cs typeface="Cabin"/>
              <a:sym typeface="Cabin"/>
            </a:endParaRPr>
          </a:p>
          <a:p>
            <a:pPr>
              <a:buClr>
                <a:srgbClr val="FF00FF"/>
              </a:buClr>
              <a:buSzPct val="25000"/>
            </a:pPr>
            <a:r>
              <a:rPr lang="en-US" sz="2300" dirty="0">
                <a:solidFill>
                  <a:srgbClr val="FFFF00"/>
                </a:solidFill>
                <a:latin typeface="Cabin"/>
                <a:ea typeface="Cabin"/>
                <a:cs typeface="Cabin"/>
                <a:sym typeface="Cabin"/>
              </a:rPr>
              <a:t>Smaller</a:t>
            </a:r>
          </a:p>
          <a:p>
            <a:pPr>
              <a:buClr>
                <a:srgbClr val="FF00FF"/>
              </a:buClr>
              <a:buSzPct val="25000"/>
            </a:pPr>
            <a:r>
              <a:rPr lang="en-US" sz="2300" dirty="0">
                <a:solidFill>
                  <a:srgbClr val="FFFF00"/>
                </a:solidFill>
                <a:latin typeface="Cabin"/>
                <a:ea typeface="Cabin"/>
                <a:cs typeface="Cabin"/>
                <a:sym typeface="Cabin"/>
              </a:rPr>
              <a:t>Finish</a:t>
            </a:r>
          </a:p>
        </p:txBody>
      </p:sp>
      <p:sp>
        <p:nvSpPr>
          <p:cNvPr id="58" name="Shape 569">
            <a:extLst>
              <a:ext uri="{FF2B5EF4-FFF2-40B4-BE49-F238E27FC236}">
                <a16:creationId xmlns:a16="http://schemas.microsoft.com/office/drawing/2014/main" id="{D9506B34-6B4E-464C-9B09-4D79A0D0B50F}"/>
              </a:ext>
            </a:extLst>
          </p:cNvPr>
          <p:cNvSpPr txBox="1"/>
          <p:nvPr/>
        </p:nvSpPr>
        <p:spPr>
          <a:xfrm>
            <a:off x="4030933" y="2342856"/>
            <a:ext cx="2193880" cy="3738562"/>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FF7F00"/>
              </a:buClr>
              <a:buSzPct val="25000"/>
            </a:pPr>
            <a:r>
              <a:rPr lang="en-US" sz="2300" dirty="0">
                <a:solidFill>
                  <a:srgbClr val="008000"/>
                </a:solidFill>
                <a:latin typeface="Cabin"/>
                <a:ea typeface="Cabin"/>
                <a:cs typeface="Cabin"/>
                <a:sym typeface="Cabin"/>
              </a:rPr>
              <a:t>x = 5</a:t>
            </a:r>
          </a:p>
          <a:p>
            <a:pPr>
              <a:buClr>
                <a:srgbClr val="FFFF00"/>
              </a:buClr>
              <a:buSzPct val="25000"/>
            </a:pPr>
            <a:r>
              <a:rPr lang="en-US" sz="2300" dirty="0">
                <a:solidFill>
                  <a:srgbClr val="FFFF00"/>
                </a:solidFill>
                <a:latin typeface="Cabin"/>
                <a:ea typeface="Cabin"/>
                <a:cs typeface="Cabin"/>
                <a:sym typeface="Cabin"/>
              </a:rPr>
              <a:t>if</a:t>
            </a:r>
            <a:r>
              <a:rPr lang="en-US" sz="2300" dirty="0">
                <a:solidFill>
                  <a:srgbClr val="FF7F00"/>
                </a:solidFill>
                <a:latin typeface="Cabin"/>
                <a:ea typeface="Cabin"/>
                <a:cs typeface="Cabin"/>
                <a:sym typeface="Cabin"/>
              </a:rPr>
              <a:t> </a:t>
            </a:r>
            <a:r>
              <a:rPr lang="en-US" sz="2300" dirty="0">
                <a:solidFill>
                  <a:srgbClr val="008000"/>
                </a:solidFill>
                <a:latin typeface="Cabin"/>
                <a:ea typeface="Cabin"/>
                <a:cs typeface="Cabin"/>
                <a:sym typeface="Cabin"/>
              </a:rPr>
              <a:t>x &lt; 10:</a:t>
            </a:r>
          </a:p>
          <a:p>
            <a:pPr>
              <a:buClr>
                <a:srgbClr val="FF7F00"/>
              </a:buClr>
              <a:buSzPct val="25000"/>
            </a:pPr>
            <a:r>
              <a:rPr lang="en-US" sz="2300" dirty="0">
                <a:solidFill>
                  <a:srgbClr val="FF7F00"/>
                </a:solidFill>
                <a:latin typeface="Cabin"/>
                <a:ea typeface="Cabin"/>
                <a:cs typeface="Cabin"/>
                <a:sym typeface="Cabin"/>
              </a:rPr>
              <a:t>    </a:t>
            </a:r>
            <a:r>
              <a:rPr lang="en-US" sz="2300" dirty="0">
                <a:solidFill>
                  <a:srgbClr val="FFFF00"/>
                </a:solidFill>
                <a:latin typeface="Cabin"/>
                <a:ea typeface="Cabin"/>
                <a:cs typeface="Cabin"/>
                <a:sym typeface="Cabin"/>
              </a:rPr>
              <a:t>print</a:t>
            </a:r>
            <a:r>
              <a:rPr lang="en-US" sz="2300" dirty="0">
                <a:solidFill>
                  <a:srgbClr val="FFFF00"/>
                </a:solidFill>
                <a:latin typeface="Cabin"/>
                <a:sym typeface="Cabin"/>
              </a:rPr>
              <a:t>(</a:t>
            </a:r>
            <a:r>
              <a:rPr lang="en-US" sz="2300" dirty="0">
                <a:solidFill>
                  <a:srgbClr val="008000"/>
                </a:solidFill>
                <a:latin typeface="Cabin"/>
                <a:ea typeface="Cabin"/>
                <a:cs typeface="Cabin"/>
                <a:sym typeface="Cabin"/>
              </a:rPr>
              <a:t>'Smaller’</a:t>
            </a:r>
            <a:r>
              <a:rPr lang="en-US" sz="2300" dirty="0">
                <a:solidFill>
                  <a:srgbClr val="FFFF00"/>
                </a:solidFill>
                <a:latin typeface="Cabin"/>
                <a:sym typeface="Cabin"/>
              </a:rPr>
              <a:t>)</a:t>
            </a:r>
          </a:p>
          <a:p>
            <a:pPr>
              <a:buClr>
                <a:srgbClr val="FFFF00"/>
              </a:buClr>
              <a:buSzPct val="25000"/>
            </a:pPr>
            <a:r>
              <a:rPr lang="en-US" sz="2300" dirty="0">
                <a:solidFill>
                  <a:srgbClr val="FFFF00"/>
                </a:solidFill>
                <a:latin typeface="Cabin"/>
                <a:ea typeface="Cabin"/>
                <a:cs typeface="Cabin"/>
                <a:sym typeface="Cabin"/>
              </a:rPr>
              <a:t>if</a:t>
            </a:r>
            <a:r>
              <a:rPr lang="en-US" sz="2300" dirty="0">
                <a:solidFill>
                  <a:srgbClr val="FF7F00"/>
                </a:solidFill>
                <a:latin typeface="Cabin"/>
                <a:ea typeface="Cabin"/>
                <a:cs typeface="Cabin"/>
                <a:sym typeface="Cabin"/>
              </a:rPr>
              <a:t> </a:t>
            </a:r>
            <a:r>
              <a:rPr lang="en-US" sz="2300" dirty="0">
                <a:solidFill>
                  <a:srgbClr val="008000"/>
                </a:solidFill>
                <a:latin typeface="Cabin"/>
                <a:ea typeface="Cabin"/>
                <a:cs typeface="Cabin"/>
                <a:sym typeface="Cabin"/>
              </a:rPr>
              <a:t>x &gt; 20:</a:t>
            </a:r>
          </a:p>
          <a:p>
            <a:pPr>
              <a:buClr>
                <a:srgbClr val="FF7F00"/>
              </a:buClr>
              <a:buSzPct val="25000"/>
            </a:pPr>
            <a:r>
              <a:rPr lang="en-US" sz="2300" dirty="0">
                <a:solidFill>
                  <a:srgbClr val="FF7F00"/>
                </a:solidFill>
                <a:latin typeface="Cabin"/>
                <a:ea typeface="Cabin"/>
                <a:cs typeface="Cabin"/>
                <a:sym typeface="Cabin"/>
              </a:rPr>
              <a:t>     </a:t>
            </a:r>
            <a:r>
              <a:rPr lang="en-US" sz="2300" dirty="0">
                <a:solidFill>
                  <a:srgbClr val="FFFF00"/>
                </a:solidFill>
                <a:latin typeface="Cabin"/>
                <a:sym typeface="Cabin"/>
              </a:rPr>
              <a:t>print(</a:t>
            </a:r>
            <a:r>
              <a:rPr lang="en-US" sz="2300" dirty="0">
                <a:solidFill>
                  <a:srgbClr val="008000"/>
                </a:solidFill>
                <a:latin typeface="Cabin"/>
                <a:ea typeface="Cabin"/>
                <a:cs typeface="Cabin"/>
                <a:sym typeface="Cabin"/>
              </a:rPr>
              <a:t>'Bigger’</a:t>
            </a:r>
            <a:r>
              <a:rPr lang="en-US" sz="2300" dirty="0">
                <a:solidFill>
                  <a:srgbClr val="FFFF00"/>
                </a:solidFill>
                <a:latin typeface="Cabin"/>
                <a:sym typeface="Cabin"/>
              </a:rPr>
              <a:t>)</a:t>
            </a:r>
          </a:p>
          <a:p>
            <a:pPr algn="ctr"/>
            <a:endParaRPr sz="2300" dirty="0">
              <a:solidFill>
                <a:srgbClr val="00FF00"/>
              </a:solidFill>
              <a:latin typeface="Cabin"/>
              <a:ea typeface="Cabin"/>
              <a:cs typeface="Cabin"/>
              <a:sym typeface="Cabin"/>
            </a:endParaRPr>
          </a:p>
          <a:p>
            <a:pPr>
              <a:buClr>
                <a:srgbClr val="FFFF00"/>
              </a:buClr>
              <a:buSzPct val="25000"/>
            </a:pPr>
            <a:r>
              <a:rPr lang="en-US" sz="2300" dirty="0">
                <a:solidFill>
                  <a:srgbClr val="FFFF00"/>
                </a:solidFill>
                <a:latin typeface="Cabin"/>
                <a:ea typeface="Cabin"/>
                <a:cs typeface="Cabin"/>
                <a:sym typeface="Cabin"/>
              </a:rPr>
              <a:t>print(</a:t>
            </a:r>
            <a:r>
              <a:rPr lang="en-US" sz="2300" dirty="0">
                <a:solidFill>
                  <a:srgbClr val="008000"/>
                </a:solidFill>
                <a:latin typeface="Cabin"/>
                <a:ea typeface="Cabin"/>
                <a:cs typeface="Cabin"/>
                <a:sym typeface="Cabin"/>
              </a:rPr>
              <a:t>'Finish’</a:t>
            </a:r>
            <a:r>
              <a:rPr lang="en-US" sz="2300" dirty="0">
                <a:solidFill>
                  <a:srgbClr val="FFFF00"/>
                </a:solidFill>
                <a:latin typeface="Cabin"/>
                <a:ea typeface="Cabin"/>
                <a:cs typeface="Cabin"/>
                <a:sym typeface="Cabin"/>
              </a:rPr>
              <a:t>)</a:t>
            </a:r>
          </a:p>
        </p:txBody>
      </p:sp>
      <p:sp>
        <p:nvSpPr>
          <p:cNvPr id="59" name="Shape 570">
            <a:extLst>
              <a:ext uri="{FF2B5EF4-FFF2-40B4-BE49-F238E27FC236}">
                <a16:creationId xmlns:a16="http://schemas.microsoft.com/office/drawing/2014/main" id="{3EBD5F3B-9608-4250-B471-366AF8A11E19}"/>
              </a:ext>
            </a:extLst>
          </p:cNvPr>
          <p:cNvSpPr txBox="1"/>
          <p:nvPr/>
        </p:nvSpPr>
        <p:spPr>
          <a:xfrm>
            <a:off x="744808" y="921249"/>
            <a:ext cx="154304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x = 5</a:t>
            </a:r>
          </a:p>
        </p:txBody>
      </p:sp>
      <p:cxnSp>
        <p:nvCxnSpPr>
          <p:cNvPr id="60" name="Shape 571">
            <a:extLst>
              <a:ext uri="{FF2B5EF4-FFF2-40B4-BE49-F238E27FC236}">
                <a16:creationId xmlns:a16="http://schemas.microsoft.com/office/drawing/2014/main" id="{04C369D0-0EC6-451A-B428-C4F9C2E5B189}"/>
              </a:ext>
            </a:extLst>
          </p:cNvPr>
          <p:cNvCxnSpPr/>
          <p:nvPr/>
        </p:nvCxnSpPr>
        <p:spPr>
          <a:xfrm rot="10800000">
            <a:off x="1505617" y="1358208"/>
            <a:ext cx="8036" cy="425052"/>
          </a:xfrm>
          <a:prstGeom prst="straightConnector1">
            <a:avLst/>
          </a:prstGeom>
          <a:noFill/>
          <a:ln w="76200" cap="rnd" cmpd="sng">
            <a:solidFill>
              <a:srgbClr val="00FFFF"/>
            </a:solidFill>
            <a:prstDash val="solid"/>
            <a:miter/>
            <a:headEnd type="stealth" w="med" len="med"/>
            <a:tailEnd type="none" w="med" len="med"/>
          </a:ln>
        </p:spPr>
      </p:cxnSp>
      <p:cxnSp>
        <p:nvCxnSpPr>
          <p:cNvPr id="61" name="Shape 572">
            <a:extLst>
              <a:ext uri="{FF2B5EF4-FFF2-40B4-BE49-F238E27FC236}">
                <a16:creationId xmlns:a16="http://schemas.microsoft.com/office/drawing/2014/main" id="{2A7A9EED-C11B-4254-B047-FA3C847554E4}"/>
              </a:ext>
            </a:extLst>
          </p:cNvPr>
          <p:cNvCxnSpPr>
            <a:endCxn id="58" idx="3"/>
          </p:cNvCxnSpPr>
          <p:nvPr/>
        </p:nvCxnSpPr>
        <p:spPr>
          <a:xfrm flipH="1">
            <a:off x="6224813" y="3894211"/>
            <a:ext cx="796596" cy="317926"/>
          </a:xfrm>
          <a:prstGeom prst="straightConnector1">
            <a:avLst/>
          </a:prstGeom>
          <a:noFill/>
          <a:ln w="50800" cap="rnd" cmpd="sng">
            <a:solidFill>
              <a:srgbClr val="FFFFFF"/>
            </a:solidFill>
            <a:prstDash val="solid"/>
            <a:miter/>
            <a:headEnd type="stealth" w="med" len="med"/>
            <a:tailEnd type="none" w="med" len="med"/>
          </a:ln>
        </p:spPr>
      </p:cxnSp>
      <p:sp>
        <p:nvSpPr>
          <p:cNvPr id="62" name="Shape 573">
            <a:extLst>
              <a:ext uri="{FF2B5EF4-FFF2-40B4-BE49-F238E27FC236}">
                <a16:creationId xmlns:a16="http://schemas.microsoft.com/office/drawing/2014/main" id="{2DAD29B2-6C8D-41EF-9FA7-0DFCEBC7682D}"/>
              </a:ext>
            </a:extLst>
          </p:cNvPr>
          <p:cNvSpPr/>
          <p:nvPr/>
        </p:nvSpPr>
        <p:spPr>
          <a:xfrm>
            <a:off x="709089" y="1778499"/>
            <a:ext cx="1614488"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600" dirty="0">
                <a:solidFill>
                  <a:schemeClr val="lt1"/>
                </a:solidFill>
                <a:latin typeface="Cabin"/>
                <a:ea typeface="Cabin"/>
                <a:cs typeface="Cabin"/>
                <a:sym typeface="Cabin"/>
              </a:rPr>
              <a:t>x &lt; 10 ?</a:t>
            </a:r>
          </a:p>
        </p:txBody>
      </p:sp>
      <p:cxnSp>
        <p:nvCxnSpPr>
          <p:cNvPr id="63" name="Shape 574">
            <a:extLst>
              <a:ext uri="{FF2B5EF4-FFF2-40B4-BE49-F238E27FC236}">
                <a16:creationId xmlns:a16="http://schemas.microsoft.com/office/drawing/2014/main" id="{3BC9B671-2892-4F01-8F13-A25B1DE1B2B9}"/>
              </a:ext>
            </a:extLst>
          </p:cNvPr>
          <p:cNvCxnSpPr/>
          <p:nvPr/>
        </p:nvCxnSpPr>
        <p:spPr>
          <a:xfrm rot="10800000">
            <a:off x="1505617" y="2691708"/>
            <a:ext cx="10715" cy="1207294"/>
          </a:xfrm>
          <a:prstGeom prst="straightConnector1">
            <a:avLst/>
          </a:prstGeom>
          <a:noFill/>
          <a:ln w="76200" cap="rnd" cmpd="sng">
            <a:solidFill>
              <a:srgbClr val="00FFFF"/>
            </a:solidFill>
            <a:prstDash val="solid"/>
            <a:miter/>
            <a:headEnd type="stealth" w="med" len="med"/>
            <a:tailEnd type="none" w="med" len="med"/>
          </a:ln>
        </p:spPr>
      </p:cxnSp>
      <p:sp>
        <p:nvSpPr>
          <p:cNvPr id="64" name="Shape 575">
            <a:extLst>
              <a:ext uri="{FF2B5EF4-FFF2-40B4-BE49-F238E27FC236}">
                <a16:creationId xmlns:a16="http://schemas.microsoft.com/office/drawing/2014/main" id="{A6A6D452-11CB-4940-BB5C-1C1C08FFC928}"/>
              </a:ext>
            </a:extLst>
          </p:cNvPr>
          <p:cNvSpPr txBox="1"/>
          <p:nvPr/>
        </p:nvSpPr>
        <p:spPr>
          <a:xfrm>
            <a:off x="1916382" y="2702425"/>
            <a:ext cx="1643063"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print('Smaller’)</a:t>
            </a:r>
          </a:p>
        </p:txBody>
      </p:sp>
      <p:cxnSp>
        <p:nvCxnSpPr>
          <p:cNvPr id="65" name="Shape 576">
            <a:extLst>
              <a:ext uri="{FF2B5EF4-FFF2-40B4-BE49-F238E27FC236}">
                <a16:creationId xmlns:a16="http://schemas.microsoft.com/office/drawing/2014/main" id="{6C930F6D-496C-4421-A279-1DC8F46ECEA0}"/>
              </a:ext>
            </a:extLst>
          </p:cNvPr>
          <p:cNvCxnSpPr/>
          <p:nvPr/>
        </p:nvCxnSpPr>
        <p:spPr>
          <a:xfrm rot="10800000">
            <a:off x="2316432" y="2249986"/>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66" name="Shape 577">
            <a:extLst>
              <a:ext uri="{FF2B5EF4-FFF2-40B4-BE49-F238E27FC236}">
                <a16:creationId xmlns:a16="http://schemas.microsoft.com/office/drawing/2014/main" id="{C40F9969-8163-410D-88D7-DADEEC2C6EFA}"/>
              </a:ext>
            </a:extLst>
          </p:cNvPr>
          <p:cNvCxnSpPr/>
          <p:nvPr/>
        </p:nvCxnSpPr>
        <p:spPr>
          <a:xfrm rot="10800000" flipH="1">
            <a:off x="2735235" y="2249987"/>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67" name="Shape 578">
            <a:extLst>
              <a:ext uri="{FF2B5EF4-FFF2-40B4-BE49-F238E27FC236}">
                <a16:creationId xmlns:a16="http://schemas.microsoft.com/office/drawing/2014/main" id="{4A5E81D1-D458-4AA6-941D-35DCCC7FEA1C}"/>
              </a:ext>
            </a:extLst>
          </p:cNvPr>
          <p:cNvCxnSpPr/>
          <p:nvPr/>
        </p:nvCxnSpPr>
        <p:spPr>
          <a:xfrm flipH="1">
            <a:off x="2735235" y="3253683"/>
            <a:ext cx="8930" cy="235743"/>
          </a:xfrm>
          <a:prstGeom prst="straightConnector1">
            <a:avLst/>
          </a:prstGeom>
          <a:noFill/>
          <a:ln w="76200" cap="rnd" cmpd="sng">
            <a:solidFill>
              <a:srgbClr val="00FFFF"/>
            </a:solidFill>
            <a:prstDash val="solid"/>
            <a:miter/>
            <a:headEnd type="none" w="med" len="med"/>
            <a:tailEnd type="none" w="med" len="med"/>
          </a:ln>
        </p:spPr>
      </p:cxnSp>
      <p:cxnSp>
        <p:nvCxnSpPr>
          <p:cNvPr id="68" name="Shape 579">
            <a:extLst>
              <a:ext uri="{FF2B5EF4-FFF2-40B4-BE49-F238E27FC236}">
                <a16:creationId xmlns:a16="http://schemas.microsoft.com/office/drawing/2014/main" id="{7199A990-04A0-4203-B105-982EB82AB198}"/>
              </a:ext>
            </a:extLst>
          </p:cNvPr>
          <p:cNvCxnSpPr/>
          <p:nvPr/>
        </p:nvCxnSpPr>
        <p:spPr>
          <a:xfrm>
            <a:off x="1535084" y="3502524"/>
            <a:ext cx="1209079" cy="0"/>
          </a:xfrm>
          <a:prstGeom prst="straightConnector1">
            <a:avLst/>
          </a:prstGeom>
          <a:noFill/>
          <a:ln w="76200" cap="rnd" cmpd="sng">
            <a:solidFill>
              <a:srgbClr val="00FFFF"/>
            </a:solidFill>
            <a:prstDash val="solid"/>
            <a:miter/>
            <a:headEnd type="stealth" w="med" len="med"/>
            <a:tailEnd type="none" w="med" len="med"/>
          </a:ln>
        </p:spPr>
      </p:cxnSp>
      <p:sp>
        <p:nvSpPr>
          <p:cNvPr id="69" name="Shape 580">
            <a:extLst>
              <a:ext uri="{FF2B5EF4-FFF2-40B4-BE49-F238E27FC236}">
                <a16:creationId xmlns:a16="http://schemas.microsoft.com/office/drawing/2014/main" id="{03D15C33-185C-4591-A3D2-5746DA1DCA0D}"/>
              </a:ext>
            </a:extLst>
          </p:cNvPr>
          <p:cNvSpPr/>
          <p:nvPr/>
        </p:nvSpPr>
        <p:spPr>
          <a:xfrm>
            <a:off x="709089" y="3835899"/>
            <a:ext cx="1614488"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600" dirty="0">
                <a:solidFill>
                  <a:schemeClr val="lt1"/>
                </a:solidFill>
                <a:latin typeface="Cabin"/>
                <a:ea typeface="Cabin"/>
                <a:cs typeface="Cabin"/>
                <a:sym typeface="Cabin"/>
              </a:rPr>
              <a:t>x &gt; 20 ?</a:t>
            </a:r>
          </a:p>
        </p:txBody>
      </p:sp>
      <p:cxnSp>
        <p:nvCxnSpPr>
          <p:cNvPr id="70" name="Shape 581">
            <a:extLst>
              <a:ext uri="{FF2B5EF4-FFF2-40B4-BE49-F238E27FC236}">
                <a16:creationId xmlns:a16="http://schemas.microsoft.com/office/drawing/2014/main" id="{619BD923-2A36-45C5-AC19-C51FD598A454}"/>
              </a:ext>
            </a:extLst>
          </p:cNvPr>
          <p:cNvCxnSpPr/>
          <p:nvPr/>
        </p:nvCxnSpPr>
        <p:spPr>
          <a:xfrm rot="10800000">
            <a:off x="1505617" y="4749108"/>
            <a:ext cx="10715" cy="1207294"/>
          </a:xfrm>
          <a:prstGeom prst="straightConnector1">
            <a:avLst/>
          </a:prstGeom>
          <a:noFill/>
          <a:ln w="76200" cap="rnd" cmpd="sng">
            <a:solidFill>
              <a:srgbClr val="00FFFF"/>
            </a:solidFill>
            <a:prstDash val="solid"/>
            <a:miter/>
            <a:headEnd type="stealth" w="med" len="med"/>
            <a:tailEnd type="none" w="med" len="med"/>
          </a:ln>
        </p:spPr>
      </p:cxnSp>
      <p:sp>
        <p:nvSpPr>
          <p:cNvPr id="71" name="Shape 582">
            <a:extLst>
              <a:ext uri="{FF2B5EF4-FFF2-40B4-BE49-F238E27FC236}">
                <a16:creationId xmlns:a16="http://schemas.microsoft.com/office/drawing/2014/main" id="{31F27787-7E33-4414-8558-2EBFD8C0B8FF}"/>
              </a:ext>
            </a:extLst>
          </p:cNvPr>
          <p:cNvSpPr txBox="1"/>
          <p:nvPr/>
        </p:nvSpPr>
        <p:spPr>
          <a:xfrm>
            <a:off x="1916382" y="4759825"/>
            <a:ext cx="1643063"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print('Bigger’)</a:t>
            </a:r>
          </a:p>
        </p:txBody>
      </p:sp>
      <p:cxnSp>
        <p:nvCxnSpPr>
          <p:cNvPr id="72" name="Shape 583">
            <a:extLst>
              <a:ext uri="{FF2B5EF4-FFF2-40B4-BE49-F238E27FC236}">
                <a16:creationId xmlns:a16="http://schemas.microsoft.com/office/drawing/2014/main" id="{CF088245-288F-4BDC-BA39-A8A16DB15BFF}"/>
              </a:ext>
            </a:extLst>
          </p:cNvPr>
          <p:cNvCxnSpPr/>
          <p:nvPr/>
        </p:nvCxnSpPr>
        <p:spPr>
          <a:xfrm rot="10800000">
            <a:off x="2316432" y="4307386"/>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73" name="Shape 584">
            <a:extLst>
              <a:ext uri="{FF2B5EF4-FFF2-40B4-BE49-F238E27FC236}">
                <a16:creationId xmlns:a16="http://schemas.microsoft.com/office/drawing/2014/main" id="{683CA916-62B9-4336-A3B7-40692E187F7A}"/>
              </a:ext>
            </a:extLst>
          </p:cNvPr>
          <p:cNvCxnSpPr/>
          <p:nvPr/>
        </p:nvCxnSpPr>
        <p:spPr>
          <a:xfrm rot="10800000" flipH="1">
            <a:off x="2735235" y="4307387"/>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74" name="Shape 585">
            <a:extLst>
              <a:ext uri="{FF2B5EF4-FFF2-40B4-BE49-F238E27FC236}">
                <a16:creationId xmlns:a16="http://schemas.microsoft.com/office/drawing/2014/main" id="{AE556130-8F5E-4AD2-8FAF-FB727A263082}"/>
              </a:ext>
            </a:extLst>
          </p:cNvPr>
          <p:cNvCxnSpPr/>
          <p:nvPr/>
        </p:nvCxnSpPr>
        <p:spPr>
          <a:xfrm flipH="1">
            <a:off x="2735235" y="5311082"/>
            <a:ext cx="8930" cy="235743"/>
          </a:xfrm>
          <a:prstGeom prst="straightConnector1">
            <a:avLst/>
          </a:prstGeom>
          <a:noFill/>
          <a:ln w="76200" cap="rnd" cmpd="sng">
            <a:solidFill>
              <a:srgbClr val="00FFFF"/>
            </a:solidFill>
            <a:prstDash val="solid"/>
            <a:miter/>
            <a:headEnd type="none" w="med" len="med"/>
            <a:tailEnd type="none" w="med" len="med"/>
          </a:ln>
        </p:spPr>
      </p:cxnSp>
      <p:cxnSp>
        <p:nvCxnSpPr>
          <p:cNvPr id="75" name="Shape 586">
            <a:extLst>
              <a:ext uri="{FF2B5EF4-FFF2-40B4-BE49-F238E27FC236}">
                <a16:creationId xmlns:a16="http://schemas.microsoft.com/office/drawing/2014/main" id="{EAED6109-F672-43CD-B263-15A0A21C4C0D}"/>
              </a:ext>
            </a:extLst>
          </p:cNvPr>
          <p:cNvCxnSpPr/>
          <p:nvPr/>
        </p:nvCxnSpPr>
        <p:spPr>
          <a:xfrm>
            <a:off x="1535084" y="5559924"/>
            <a:ext cx="1209079" cy="0"/>
          </a:xfrm>
          <a:prstGeom prst="straightConnector1">
            <a:avLst/>
          </a:prstGeom>
          <a:noFill/>
          <a:ln w="76200" cap="rnd" cmpd="sng">
            <a:solidFill>
              <a:srgbClr val="00FFFF"/>
            </a:solidFill>
            <a:prstDash val="solid"/>
            <a:miter/>
            <a:headEnd type="stealth" w="med" len="med"/>
            <a:tailEnd type="none" w="med" len="med"/>
          </a:ln>
        </p:spPr>
      </p:cxnSp>
      <p:cxnSp>
        <p:nvCxnSpPr>
          <p:cNvPr id="76" name="Shape 587">
            <a:extLst>
              <a:ext uri="{FF2B5EF4-FFF2-40B4-BE49-F238E27FC236}">
                <a16:creationId xmlns:a16="http://schemas.microsoft.com/office/drawing/2014/main" id="{B4D07D64-8C3A-42F3-8F14-98716E0EAAB0}"/>
              </a:ext>
            </a:extLst>
          </p:cNvPr>
          <p:cNvCxnSpPr/>
          <p:nvPr/>
        </p:nvCxnSpPr>
        <p:spPr>
          <a:xfrm flipH="1">
            <a:off x="5564732" y="4307386"/>
            <a:ext cx="1900558" cy="1239439"/>
          </a:xfrm>
          <a:prstGeom prst="straightConnector1">
            <a:avLst/>
          </a:prstGeom>
          <a:noFill/>
          <a:ln w="50800" cap="rnd" cmpd="sng">
            <a:solidFill>
              <a:srgbClr val="FFFFFF"/>
            </a:solidFill>
            <a:prstDash val="solid"/>
            <a:miter/>
            <a:headEnd type="stealth" w="med" len="med"/>
            <a:tailEnd type="none" w="med" len="med"/>
          </a:ln>
        </p:spPr>
      </p:cxnSp>
      <p:sp>
        <p:nvSpPr>
          <p:cNvPr id="77" name="Shape 588">
            <a:extLst>
              <a:ext uri="{FF2B5EF4-FFF2-40B4-BE49-F238E27FC236}">
                <a16:creationId xmlns:a16="http://schemas.microsoft.com/office/drawing/2014/main" id="{B2B4152F-784B-426C-8A8A-C006889C529D}"/>
              </a:ext>
            </a:extLst>
          </p:cNvPr>
          <p:cNvSpPr txBox="1"/>
          <p:nvPr/>
        </p:nvSpPr>
        <p:spPr>
          <a:xfrm>
            <a:off x="744808" y="5931399"/>
            <a:ext cx="154304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print('Finish’)</a:t>
            </a:r>
          </a:p>
        </p:txBody>
      </p:sp>
      <p:sp>
        <p:nvSpPr>
          <p:cNvPr id="78" name="Shape 589">
            <a:extLst>
              <a:ext uri="{FF2B5EF4-FFF2-40B4-BE49-F238E27FC236}">
                <a16:creationId xmlns:a16="http://schemas.microsoft.com/office/drawing/2014/main" id="{09D52F6D-8292-4D53-9EF0-6BB0BBD42FE1}"/>
              </a:ext>
            </a:extLst>
          </p:cNvPr>
          <p:cNvSpPr txBox="1"/>
          <p:nvPr/>
        </p:nvSpPr>
        <p:spPr>
          <a:xfrm>
            <a:off x="2528066" y="1768975"/>
            <a:ext cx="408086" cy="466724"/>
          </a:xfrm>
          <a:prstGeom prst="rect">
            <a:avLst/>
          </a:prstGeom>
          <a:noFill/>
          <a:ln w="9525"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Yes</a:t>
            </a:r>
          </a:p>
        </p:txBody>
      </p:sp>
      <p:sp>
        <p:nvSpPr>
          <p:cNvPr id="79" name="Shape 590">
            <a:extLst>
              <a:ext uri="{FF2B5EF4-FFF2-40B4-BE49-F238E27FC236}">
                <a16:creationId xmlns:a16="http://schemas.microsoft.com/office/drawing/2014/main" id="{02BA4F38-05C5-44F0-A45A-F5D68CEE9887}"/>
              </a:ext>
            </a:extLst>
          </p:cNvPr>
          <p:cNvSpPr txBox="1"/>
          <p:nvPr/>
        </p:nvSpPr>
        <p:spPr>
          <a:xfrm>
            <a:off x="3277899" y="2276612"/>
            <a:ext cx="2496109" cy="415096"/>
          </a:xfrm>
          <a:prstGeom prst="rect">
            <a:avLst/>
          </a:prstGeom>
          <a:noFill/>
          <a:ln>
            <a:noFill/>
          </a:ln>
        </p:spPr>
        <p:txBody>
          <a:bodyPr lIns="57598" tIns="57598" rIns="57598" bIns="57598" anchor="t" anchorCtr="0">
            <a:noAutofit/>
          </a:bodyPr>
          <a:lstStyle/>
          <a:p>
            <a:endParaRPr>
              <a:solidFill>
                <a:srgbClr val="000000"/>
              </a:solidFill>
            </a:endParaRPr>
          </a:p>
        </p:txBody>
      </p:sp>
      <p:sp>
        <p:nvSpPr>
          <p:cNvPr id="80" name="Shape 591">
            <a:extLst>
              <a:ext uri="{FF2B5EF4-FFF2-40B4-BE49-F238E27FC236}">
                <a16:creationId xmlns:a16="http://schemas.microsoft.com/office/drawing/2014/main" id="{429F91FB-2DDD-429D-A859-9F9570DD964D}"/>
              </a:ext>
            </a:extLst>
          </p:cNvPr>
          <p:cNvSpPr txBox="1"/>
          <p:nvPr/>
        </p:nvSpPr>
        <p:spPr>
          <a:xfrm>
            <a:off x="853672" y="4678281"/>
            <a:ext cx="408037" cy="466649"/>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No</a:t>
            </a:r>
          </a:p>
        </p:txBody>
      </p:sp>
      <p:sp>
        <p:nvSpPr>
          <p:cNvPr id="81" name="Shape 591">
            <a:extLst>
              <a:ext uri="{FF2B5EF4-FFF2-40B4-BE49-F238E27FC236}">
                <a16:creationId xmlns:a16="http://schemas.microsoft.com/office/drawing/2014/main" id="{0B63C5A9-9F69-47DD-A7E3-59DC955EFAA0}"/>
              </a:ext>
            </a:extLst>
          </p:cNvPr>
          <p:cNvSpPr txBox="1"/>
          <p:nvPr/>
        </p:nvSpPr>
        <p:spPr>
          <a:xfrm>
            <a:off x="939166" y="2864268"/>
            <a:ext cx="408037" cy="466649"/>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No</a:t>
            </a:r>
          </a:p>
        </p:txBody>
      </p:sp>
      <p:sp>
        <p:nvSpPr>
          <p:cNvPr id="82" name="Shape 589">
            <a:extLst>
              <a:ext uri="{FF2B5EF4-FFF2-40B4-BE49-F238E27FC236}">
                <a16:creationId xmlns:a16="http://schemas.microsoft.com/office/drawing/2014/main" id="{325BC566-2108-4C72-9E57-7363CD4377DF}"/>
              </a:ext>
            </a:extLst>
          </p:cNvPr>
          <p:cNvSpPr txBox="1"/>
          <p:nvPr/>
        </p:nvSpPr>
        <p:spPr>
          <a:xfrm>
            <a:off x="2476423" y="3833334"/>
            <a:ext cx="408086" cy="466724"/>
          </a:xfrm>
          <a:prstGeom prst="rect">
            <a:avLst/>
          </a:prstGeom>
          <a:noFill/>
          <a:ln w="9525"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Yes</a:t>
            </a:r>
          </a:p>
        </p:txBody>
      </p:sp>
      <p:sp>
        <p:nvSpPr>
          <p:cNvPr id="83" name="Title 1">
            <a:extLst>
              <a:ext uri="{FF2B5EF4-FFF2-40B4-BE49-F238E27FC236}">
                <a16:creationId xmlns:a16="http://schemas.microsoft.com/office/drawing/2014/main" id="{392CEDB6-184B-4C03-84C1-9C3DC0778CF4}"/>
              </a:ext>
            </a:extLst>
          </p:cNvPr>
          <p:cNvSpPr txBox="1">
            <a:spLocks/>
          </p:cNvSpPr>
          <p:nvPr/>
        </p:nvSpPr>
        <p:spPr>
          <a:xfrm>
            <a:off x="3510955" y="425770"/>
            <a:ext cx="4912491"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FFFF00"/>
                </a:solidFill>
                <a:latin typeface="Cabin"/>
                <a:ea typeface="Cabin"/>
                <a:cs typeface="Cabin"/>
              </a:rPr>
              <a:t>Conditional</a:t>
            </a:r>
            <a:r>
              <a:rPr lang="en-US" sz="3200" b="1" dirty="0">
                <a:solidFill>
                  <a:schemeClr val="bg1"/>
                </a:solidFill>
                <a:latin typeface="Avenir Next Regular"/>
                <a:cs typeface="Avenir Next Regular"/>
              </a:rPr>
              <a:t> </a:t>
            </a:r>
            <a:r>
              <a:rPr lang="en-US" dirty="0">
                <a:solidFill>
                  <a:srgbClr val="FFFF00"/>
                </a:solidFill>
                <a:latin typeface="Cabin"/>
                <a:ea typeface="Cabin"/>
                <a:cs typeface="Cabin"/>
              </a:rPr>
              <a:t>steps</a:t>
            </a:r>
          </a:p>
        </p:txBody>
      </p:sp>
    </p:spTree>
    <p:extLst>
      <p:ext uri="{BB962C8B-B14F-4D97-AF65-F5344CB8AC3E}">
        <p14:creationId xmlns:p14="http://schemas.microsoft.com/office/powerpoint/2010/main" val="3617499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B9485-2212-4972-A912-D50AE1F54275}"/>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B4D09702-0BAB-4EB5-9087-7B9FC1974EE9}"/>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7A5760D6-7F28-422F-9A28-D8A160801DB4}"/>
              </a:ext>
            </a:extLst>
          </p:cNvPr>
          <p:cNvSpPr>
            <a:spLocks noGrp="1"/>
          </p:cNvSpPr>
          <p:nvPr>
            <p:ph type="sldNum" sz="quarter" idx="12"/>
          </p:nvPr>
        </p:nvSpPr>
        <p:spPr/>
        <p:txBody>
          <a:bodyPr/>
          <a:lstStyle/>
          <a:p>
            <a:fld id="{0C913308-F349-4B6D-A68A-DD1791B4A57B}" type="slidenum">
              <a:rPr lang="zh-CN" altLang="en-US" smtClean="0"/>
              <a:pPr/>
              <a:t>86</a:t>
            </a:fld>
            <a:endParaRPr lang="zh-CN" altLang="en-US"/>
          </a:p>
        </p:txBody>
      </p:sp>
      <p:sp>
        <p:nvSpPr>
          <p:cNvPr id="5" name="Shape 597">
            <a:extLst>
              <a:ext uri="{FF2B5EF4-FFF2-40B4-BE49-F238E27FC236}">
                <a16:creationId xmlns:a16="http://schemas.microsoft.com/office/drawing/2014/main" id="{13639793-63BA-46E5-8B72-52271B63EC07}"/>
              </a:ext>
            </a:extLst>
          </p:cNvPr>
          <p:cNvSpPr txBox="1"/>
          <p:nvPr/>
        </p:nvSpPr>
        <p:spPr>
          <a:xfrm>
            <a:off x="7502215" y="1585876"/>
            <a:ext cx="1121513" cy="320039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Output:</a:t>
            </a:r>
          </a:p>
          <a:p>
            <a:pPr algn="ctr"/>
            <a:endParaRPr sz="2300" dirty="0">
              <a:solidFill>
                <a:srgbClr val="FF00FF"/>
              </a:solidFill>
              <a:latin typeface="Cabin"/>
              <a:ea typeface="Cabin"/>
              <a:cs typeface="Cabin"/>
              <a:sym typeface="Cabin"/>
            </a:endParaRPr>
          </a:p>
          <a:p>
            <a:pPr>
              <a:buClr>
                <a:srgbClr val="FF00FF"/>
              </a:buClr>
              <a:buSzPct val="25000"/>
            </a:pPr>
            <a:r>
              <a:rPr lang="en-US" sz="2300" dirty="0">
                <a:solidFill>
                  <a:srgbClr val="FFFF00"/>
                </a:solidFill>
                <a:latin typeface="Cabin"/>
                <a:ea typeface="Cabin"/>
                <a:cs typeface="Cabin"/>
                <a:sym typeface="Cabin"/>
              </a:rPr>
              <a:t>5</a:t>
            </a:r>
          </a:p>
          <a:p>
            <a:pPr>
              <a:buClr>
                <a:srgbClr val="FF00FF"/>
              </a:buClr>
              <a:buSzPct val="25000"/>
            </a:pPr>
            <a:r>
              <a:rPr lang="en-US" sz="2300" dirty="0">
                <a:solidFill>
                  <a:srgbClr val="FFFF00"/>
                </a:solidFill>
                <a:latin typeface="Cabin"/>
                <a:ea typeface="Cabin"/>
                <a:cs typeface="Cabin"/>
                <a:sym typeface="Cabin"/>
              </a:rPr>
              <a:t>4</a:t>
            </a:r>
          </a:p>
          <a:p>
            <a:pPr>
              <a:buClr>
                <a:srgbClr val="FF00FF"/>
              </a:buClr>
              <a:buSzPct val="25000"/>
            </a:pPr>
            <a:r>
              <a:rPr lang="en-US" sz="2300" dirty="0">
                <a:solidFill>
                  <a:srgbClr val="FFFF00"/>
                </a:solidFill>
                <a:latin typeface="Cabin"/>
                <a:ea typeface="Cabin"/>
                <a:cs typeface="Cabin"/>
                <a:sym typeface="Cabin"/>
              </a:rPr>
              <a:t>3</a:t>
            </a:r>
          </a:p>
          <a:p>
            <a:pPr>
              <a:buClr>
                <a:srgbClr val="FF00FF"/>
              </a:buClr>
              <a:buSzPct val="25000"/>
            </a:pPr>
            <a:r>
              <a:rPr lang="en-US" sz="2300" dirty="0">
                <a:solidFill>
                  <a:srgbClr val="FFFF00"/>
                </a:solidFill>
                <a:latin typeface="Cabin"/>
                <a:ea typeface="Cabin"/>
                <a:cs typeface="Cabin"/>
                <a:sym typeface="Cabin"/>
              </a:rPr>
              <a:t>2</a:t>
            </a:r>
          </a:p>
          <a:p>
            <a:pPr>
              <a:buClr>
                <a:srgbClr val="FF00FF"/>
              </a:buClr>
              <a:buSzPct val="25000"/>
            </a:pPr>
            <a:r>
              <a:rPr lang="en-US" sz="2300" dirty="0">
                <a:solidFill>
                  <a:srgbClr val="FFFF00"/>
                </a:solidFill>
                <a:latin typeface="Cabin"/>
                <a:ea typeface="Cabin"/>
                <a:cs typeface="Cabin"/>
                <a:sym typeface="Cabin"/>
              </a:rPr>
              <a:t>1</a:t>
            </a:r>
          </a:p>
          <a:p>
            <a:pPr>
              <a:buClr>
                <a:srgbClr val="FF00FF"/>
              </a:buClr>
              <a:buSzPct val="25000"/>
            </a:pPr>
            <a:r>
              <a:rPr lang="en-US" sz="2300" dirty="0">
                <a:solidFill>
                  <a:srgbClr val="FFFF00"/>
                </a:solidFill>
                <a:latin typeface="Cabin"/>
                <a:ea typeface="Cabin"/>
                <a:cs typeface="Cabin"/>
                <a:sym typeface="Cabin"/>
              </a:rPr>
              <a:t>Bingo!</a:t>
            </a:r>
          </a:p>
        </p:txBody>
      </p:sp>
      <p:sp>
        <p:nvSpPr>
          <p:cNvPr id="6" name="Shape 598">
            <a:extLst>
              <a:ext uri="{FF2B5EF4-FFF2-40B4-BE49-F238E27FC236}">
                <a16:creationId xmlns:a16="http://schemas.microsoft.com/office/drawing/2014/main" id="{2E78E6E2-DE55-45B4-8B61-B15276429F41}"/>
              </a:ext>
            </a:extLst>
          </p:cNvPr>
          <p:cNvSpPr txBox="1"/>
          <p:nvPr/>
        </p:nvSpPr>
        <p:spPr>
          <a:xfrm>
            <a:off x="4251415" y="1732351"/>
            <a:ext cx="2065838" cy="290744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00FF00"/>
              </a:buClr>
              <a:buSzPct val="25000"/>
            </a:pPr>
            <a:r>
              <a:rPr lang="en-US" sz="2300" dirty="0">
                <a:solidFill>
                  <a:srgbClr val="00FF00"/>
                </a:solidFill>
                <a:latin typeface="Cabin"/>
                <a:ea typeface="Cabin"/>
                <a:cs typeface="Cabin"/>
                <a:sym typeface="Cabin"/>
              </a:rPr>
              <a:t>n = 5</a:t>
            </a:r>
          </a:p>
          <a:p>
            <a:pPr>
              <a:buClr>
                <a:srgbClr val="FFFF00"/>
              </a:buClr>
              <a:buSzPct val="25000"/>
            </a:pPr>
            <a:r>
              <a:rPr lang="en-US" sz="2300" dirty="0">
                <a:solidFill>
                  <a:srgbClr val="FFFF00"/>
                </a:solidFill>
                <a:latin typeface="Cabin"/>
                <a:ea typeface="Cabin"/>
                <a:cs typeface="Cabin"/>
                <a:sym typeface="Cabin"/>
              </a:rPr>
              <a:t>while</a:t>
            </a:r>
            <a:r>
              <a:rPr lang="en-US" sz="2300" dirty="0">
                <a:solidFill>
                  <a:srgbClr val="00FF00"/>
                </a:solidFill>
                <a:latin typeface="Cabin"/>
                <a:ea typeface="Cabin"/>
                <a:cs typeface="Cabin"/>
                <a:sym typeface="Cabin"/>
              </a:rPr>
              <a:t> n &gt; 0</a:t>
            </a:r>
            <a:r>
              <a:rPr lang="en-US" sz="2300" dirty="0">
                <a:solidFill>
                  <a:srgbClr val="FFFF00"/>
                </a:solidFill>
                <a:latin typeface="Cabin"/>
                <a:ea typeface="Cabin"/>
                <a:cs typeface="Cabin"/>
                <a:sym typeface="Cabin"/>
              </a:rPr>
              <a:t> :</a:t>
            </a:r>
          </a:p>
          <a:p>
            <a:pPr>
              <a:buClr>
                <a:srgbClr val="FFFF00"/>
              </a:buClr>
              <a:buSzPct val="25000"/>
            </a:pPr>
            <a:r>
              <a:rPr lang="en-US" sz="2300" dirty="0">
                <a:solidFill>
                  <a:srgbClr val="FFFF00"/>
                </a:solidFill>
                <a:latin typeface="Cabin"/>
                <a:ea typeface="Cabin"/>
                <a:cs typeface="Cabin"/>
                <a:sym typeface="Cabin"/>
              </a:rPr>
              <a:t>    print(</a:t>
            </a:r>
            <a:r>
              <a:rPr lang="en-US" sz="2300" dirty="0">
                <a:solidFill>
                  <a:srgbClr val="00FF00"/>
                </a:solidFill>
                <a:latin typeface="Cabin"/>
                <a:ea typeface="Cabin"/>
                <a:cs typeface="Cabin"/>
                <a:sym typeface="Cabin"/>
              </a:rPr>
              <a:t>n</a:t>
            </a:r>
            <a:r>
              <a:rPr lang="en-US" sz="2300" dirty="0">
                <a:solidFill>
                  <a:srgbClr val="FFFF00"/>
                </a:solidFill>
                <a:latin typeface="Cabin"/>
                <a:sym typeface="Cabin"/>
              </a:rPr>
              <a:t>)</a:t>
            </a:r>
          </a:p>
          <a:p>
            <a:pPr>
              <a:buClr>
                <a:srgbClr val="FFFF00"/>
              </a:buClr>
              <a:buSzPct val="25000"/>
            </a:pPr>
            <a:r>
              <a:rPr lang="en-US" sz="2300" dirty="0">
                <a:solidFill>
                  <a:srgbClr val="FFFF00"/>
                </a:solidFill>
                <a:latin typeface="Cabin"/>
                <a:ea typeface="Cabin"/>
                <a:cs typeface="Cabin"/>
                <a:sym typeface="Cabin"/>
              </a:rPr>
              <a:t>    </a:t>
            </a:r>
            <a:r>
              <a:rPr lang="en-US" sz="2300" dirty="0">
                <a:solidFill>
                  <a:srgbClr val="00FF00"/>
                </a:solidFill>
                <a:latin typeface="Cabin"/>
                <a:ea typeface="Cabin"/>
                <a:cs typeface="Cabin"/>
                <a:sym typeface="Cabin"/>
              </a:rPr>
              <a:t>n = n – 1</a:t>
            </a:r>
          </a:p>
          <a:p>
            <a:pPr>
              <a:buClr>
                <a:srgbClr val="FFFF00"/>
              </a:buClr>
              <a:buSzPct val="25000"/>
            </a:pPr>
            <a:r>
              <a:rPr lang="en-US" sz="2300" dirty="0">
                <a:solidFill>
                  <a:srgbClr val="FFFF00"/>
                </a:solidFill>
                <a:latin typeface="Cabin"/>
                <a:ea typeface="Cabin"/>
                <a:cs typeface="Cabin"/>
                <a:sym typeface="Cabin"/>
              </a:rPr>
              <a:t>print(</a:t>
            </a:r>
            <a:r>
              <a:rPr lang="en-US" sz="2300" dirty="0">
                <a:solidFill>
                  <a:srgbClr val="00FF00"/>
                </a:solidFill>
                <a:latin typeface="Cabin"/>
                <a:ea typeface="Cabin"/>
                <a:cs typeface="Cabin"/>
                <a:sym typeface="Cabin"/>
              </a:rPr>
              <a:t>‘Bingo!'</a:t>
            </a:r>
            <a:r>
              <a:rPr lang="en-US" sz="2300" dirty="0">
                <a:solidFill>
                  <a:srgbClr val="FFFF00"/>
                </a:solidFill>
                <a:latin typeface="Cabin"/>
                <a:sym typeface="Cabin"/>
              </a:rPr>
              <a:t>)</a:t>
            </a:r>
          </a:p>
        </p:txBody>
      </p:sp>
      <p:cxnSp>
        <p:nvCxnSpPr>
          <p:cNvPr id="7" name="Shape 599">
            <a:extLst>
              <a:ext uri="{FF2B5EF4-FFF2-40B4-BE49-F238E27FC236}">
                <a16:creationId xmlns:a16="http://schemas.microsoft.com/office/drawing/2014/main" id="{0F417035-61DC-4ACE-8D12-4D7A46A638B8}"/>
              </a:ext>
            </a:extLst>
          </p:cNvPr>
          <p:cNvCxnSpPr/>
          <p:nvPr/>
        </p:nvCxnSpPr>
        <p:spPr>
          <a:xfrm rot="10800000">
            <a:off x="1596564" y="1008487"/>
            <a:ext cx="8100" cy="425024"/>
          </a:xfrm>
          <a:prstGeom prst="straightConnector1">
            <a:avLst/>
          </a:prstGeom>
          <a:noFill/>
          <a:ln w="76200" cap="rnd" cmpd="sng">
            <a:solidFill>
              <a:srgbClr val="00FFFF"/>
            </a:solidFill>
            <a:prstDash val="solid"/>
            <a:miter/>
            <a:headEnd type="stealth" w="med" len="med"/>
            <a:tailEnd type="none" w="med" len="med"/>
          </a:ln>
        </p:spPr>
      </p:cxnSp>
      <p:cxnSp>
        <p:nvCxnSpPr>
          <p:cNvPr id="8" name="Shape 600">
            <a:extLst>
              <a:ext uri="{FF2B5EF4-FFF2-40B4-BE49-F238E27FC236}">
                <a16:creationId xmlns:a16="http://schemas.microsoft.com/office/drawing/2014/main" id="{A210ABE1-8CCD-42B8-B85E-4348786DEAEB}"/>
              </a:ext>
            </a:extLst>
          </p:cNvPr>
          <p:cNvCxnSpPr/>
          <p:nvPr/>
        </p:nvCxnSpPr>
        <p:spPr>
          <a:xfrm flipH="1">
            <a:off x="5581919" y="2665810"/>
            <a:ext cx="1646662" cy="941849"/>
          </a:xfrm>
          <a:prstGeom prst="straightConnector1">
            <a:avLst/>
          </a:prstGeom>
          <a:noFill/>
          <a:ln w="50800" cap="rnd" cmpd="sng">
            <a:solidFill>
              <a:srgbClr val="FFFFFF"/>
            </a:solidFill>
            <a:prstDash val="solid"/>
            <a:miter/>
            <a:headEnd type="stealth" w="med" len="med"/>
            <a:tailEnd type="none" w="med" len="med"/>
          </a:ln>
        </p:spPr>
      </p:cxnSp>
      <p:sp>
        <p:nvSpPr>
          <p:cNvPr id="9" name="Shape 601">
            <a:extLst>
              <a:ext uri="{FF2B5EF4-FFF2-40B4-BE49-F238E27FC236}">
                <a16:creationId xmlns:a16="http://schemas.microsoft.com/office/drawing/2014/main" id="{F5BAF275-BD1A-47AE-AFE9-0B10B1E12A06}"/>
              </a:ext>
            </a:extLst>
          </p:cNvPr>
          <p:cNvSpPr/>
          <p:nvPr/>
        </p:nvSpPr>
        <p:spPr>
          <a:xfrm>
            <a:off x="712589" y="1428750"/>
            <a:ext cx="1716341" cy="962025"/>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000" dirty="0">
                <a:solidFill>
                  <a:srgbClr val="FFFFFF"/>
                </a:solidFill>
                <a:latin typeface="Cabin"/>
                <a:ea typeface="Cabin"/>
                <a:cs typeface="Cabin"/>
                <a:sym typeface="Cabin"/>
              </a:rPr>
              <a:t>n &gt; 0 ?</a:t>
            </a:r>
          </a:p>
        </p:txBody>
      </p:sp>
      <p:cxnSp>
        <p:nvCxnSpPr>
          <p:cNvPr id="10" name="Shape 602">
            <a:extLst>
              <a:ext uri="{FF2B5EF4-FFF2-40B4-BE49-F238E27FC236}">
                <a16:creationId xmlns:a16="http://schemas.microsoft.com/office/drawing/2014/main" id="{D3B4A269-9EB7-4BF9-A816-D1F9BBF750AE}"/>
              </a:ext>
            </a:extLst>
          </p:cNvPr>
          <p:cNvCxnSpPr/>
          <p:nvPr/>
        </p:nvCxnSpPr>
        <p:spPr>
          <a:xfrm rot="10800000" flipH="1">
            <a:off x="1595735" y="2381213"/>
            <a:ext cx="11643" cy="1738349"/>
          </a:xfrm>
          <a:prstGeom prst="straightConnector1">
            <a:avLst/>
          </a:prstGeom>
          <a:noFill/>
          <a:ln w="76200" cap="rnd" cmpd="sng">
            <a:solidFill>
              <a:srgbClr val="00FFFF"/>
            </a:solidFill>
            <a:prstDash val="solid"/>
            <a:miter/>
            <a:headEnd type="none" w="med" len="med"/>
            <a:tailEnd type="stealth" w="med" len="med"/>
          </a:ln>
        </p:spPr>
      </p:cxnSp>
      <p:cxnSp>
        <p:nvCxnSpPr>
          <p:cNvPr id="11" name="Shape 603">
            <a:extLst>
              <a:ext uri="{FF2B5EF4-FFF2-40B4-BE49-F238E27FC236}">
                <a16:creationId xmlns:a16="http://schemas.microsoft.com/office/drawing/2014/main" id="{558994A2-E1CB-4D37-9EBB-A78CB701DA13}"/>
              </a:ext>
            </a:extLst>
          </p:cNvPr>
          <p:cNvCxnSpPr/>
          <p:nvPr/>
        </p:nvCxnSpPr>
        <p:spPr>
          <a:xfrm rot="10800000">
            <a:off x="2407443" y="1900237"/>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12" name="Shape 604">
            <a:extLst>
              <a:ext uri="{FF2B5EF4-FFF2-40B4-BE49-F238E27FC236}">
                <a16:creationId xmlns:a16="http://schemas.microsoft.com/office/drawing/2014/main" id="{B7F88784-FCFE-4481-9DDC-EC2EFC280127}"/>
              </a:ext>
            </a:extLst>
          </p:cNvPr>
          <p:cNvCxnSpPr/>
          <p:nvPr/>
        </p:nvCxnSpPr>
        <p:spPr>
          <a:xfrm rot="10800000" flipH="1">
            <a:off x="2826246" y="1900238"/>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13" name="Shape 605">
            <a:extLst>
              <a:ext uri="{FF2B5EF4-FFF2-40B4-BE49-F238E27FC236}">
                <a16:creationId xmlns:a16="http://schemas.microsoft.com/office/drawing/2014/main" id="{16A98D0B-3C0E-4A6E-AEB2-850314EF4BD0}"/>
              </a:ext>
            </a:extLst>
          </p:cNvPr>
          <p:cNvCxnSpPr>
            <a:stCxn id="26" idx="2"/>
          </p:cNvCxnSpPr>
          <p:nvPr/>
        </p:nvCxnSpPr>
        <p:spPr>
          <a:xfrm flipH="1">
            <a:off x="2826253" y="3867224"/>
            <a:ext cx="2700" cy="225000"/>
          </a:xfrm>
          <a:prstGeom prst="straightConnector1">
            <a:avLst/>
          </a:prstGeom>
          <a:noFill/>
          <a:ln w="76200" cap="rnd" cmpd="sng">
            <a:solidFill>
              <a:srgbClr val="00FFFF"/>
            </a:solidFill>
            <a:prstDash val="solid"/>
            <a:miter/>
            <a:headEnd type="none" w="med" len="med"/>
            <a:tailEnd type="none" w="med" len="med"/>
          </a:ln>
        </p:spPr>
      </p:cxnSp>
      <p:cxnSp>
        <p:nvCxnSpPr>
          <p:cNvPr id="14" name="Shape 607">
            <a:extLst>
              <a:ext uri="{FF2B5EF4-FFF2-40B4-BE49-F238E27FC236}">
                <a16:creationId xmlns:a16="http://schemas.microsoft.com/office/drawing/2014/main" id="{987E033D-F3B7-498C-81FA-EE17151F700D}"/>
              </a:ext>
            </a:extLst>
          </p:cNvPr>
          <p:cNvCxnSpPr/>
          <p:nvPr/>
        </p:nvCxnSpPr>
        <p:spPr>
          <a:xfrm flipV="1">
            <a:off x="1607379" y="4105359"/>
            <a:ext cx="1227810" cy="14203"/>
          </a:xfrm>
          <a:prstGeom prst="straightConnector1">
            <a:avLst/>
          </a:prstGeom>
          <a:noFill/>
          <a:ln w="76200" cap="rnd" cmpd="sng">
            <a:solidFill>
              <a:srgbClr val="00FFFF"/>
            </a:solidFill>
            <a:prstDash val="solid"/>
            <a:miter/>
            <a:headEnd type="none" w="med" len="med"/>
            <a:tailEnd type="none" w="med" len="med"/>
          </a:ln>
        </p:spPr>
      </p:cxnSp>
      <p:cxnSp>
        <p:nvCxnSpPr>
          <p:cNvPr id="15" name="Shape 609">
            <a:extLst>
              <a:ext uri="{FF2B5EF4-FFF2-40B4-BE49-F238E27FC236}">
                <a16:creationId xmlns:a16="http://schemas.microsoft.com/office/drawing/2014/main" id="{569DF67B-93E2-4428-8A41-E38E616BC921}"/>
              </a:ext>
            </a:extLst>
          </p:cNvPr>
          <p:cNvCxnSpPr/>
          <p:nvPr/>
        </p:nvCxnSpPr>
        <p:spPr>
          <a:xfrm rot="10800000" flipH="1">
            <a:off x="1597521" y="4453031"/>
            <a:ext cx="8943" cy="483300"/>
          </a:xfrm>
          <a:prstGeom prst="straightConnector1">
            <a:avLst/>
          </a:prstGeom>
          <a:noFill/>
          <a:ln w="76200" cap="rnd" cmpd="sng">
            <a:solidFill>
              <a:srgbClr val="00FFFF"/>
            </a:solidFill>
            <a:prstDash val="solid"/>
            <a:miter/>
            <a:headEnd type="stealth" w="med" len="med"/>
            <a:tailEnd type="none" w="med" len="med"/>
          </a:ln>
        </p:spPr>
      </p:cxnSp>
      <p:cxnSp>
        <p:nvCxnSpPr>
          <p:cNvPr id="16" name="Shape 610">
            <a:extLst>
              <a:ext uri="{FF2B5EF4-FFF2-40B4-BE49-F238E27FC236}">
                <a16:creationId xmlns:a16="http://schemas.microsoft.com/office/drawing/2014/main" id="{4C2A579D-C400-4B54-BC40-63B4744BF660}"/>
              </a:ext>
            </a:extLst>
          </p:cNvPr>
          <p:cNvCxnSpPr>
            <a:endCxn id="9" idx="1"/>
          </p:cNvCxnSpPr>
          <p:nvPr/>
        </p:nvCxnSpPr>
        <p:spPr>
          <a:xfrm flipV="1">
            <a:off x="712589" y="1909763"/>
            <a:ext cx="0" cy="2543268"/>
          </a:xfrm>
          <a:prstGeom prst="straightConnector1">
            <a:avLst/>
          </a:prstGeom>
          <a:noFill/>
          <a:ln w="76200" cap="rnd" cmpd="sng">
            <a:solidFill>
              <a:srgbClr val="00FFFF"/>
            </a:solidFill>
            <a:prstDash val="solid"/>
            <a:miter/>
            <a:headEnd type="stealth" w="med" len="med"/>
            <a:tailEnd type="none" w="med" len="med"/>
          </a:ln>
        </p:spPr>
      </p:cxnSp>
      <p:cxnSp>
        <p:nvCxnSpPr>
          <p:cNvPr id="17" name="Shape 611">
            <a:extLst>
              <a:ext uri="{FF2B5EF4-FFF2-40B4-BE49-F238E27FC236}">
                <a16:creationId xmlns:a16="http://schemas.microsoft.com/office/drawing/2014/main" id="{06175EB8-A98B-4CDA-96DA-3DA6BBF13374}"/>
              </a:ext>
            </a:extLst>
          </p:cNvPr>
          <p:cNvCxnSpPr/>
          <p:nvPr/>
        </p:nvCxnSpPr>
        <p:spPr>
          <a:xfrm flipV="1">
            <a:off x="712589" y="4466034"/>
            <a:ext cx="883146" cy="338"/>
          </a:xfrm>
          <a:prstGeom prst="straightConnector1">
            <a:avLst/>
          </a:prstGeom>
          <a:noFill/>
          <a:ln w="76200" cap="rnd" cmpd="sng">
            <a:solidFill>
              <a:srgbClr val="00FFFF"/>
            </a:solidFill>
            <a:prstDash val="solid"/>
            <a:miter/>
            <a:headEnd type="none" w="med" len="med"/>
            <a:tailEnd type="none" w="med" len="med"/>
          </a:ln>
        </p:spPr>
      </p:cxnSp>
      <p:cxnSp>
        <p:nvCxnSpPr>
          <p:cNvPr id="18" name="Shape 612">
            <a:extLst>
              <a:ext uri="{FF2B5EF4-FFF2-40B4-BE49-F238E27FC236}">
                <a16:creationId xmlns:a16="http://schemas.microsoft.com/office/drawing/2014/main" id="{721D0953-9FB7-403C-A8C0-2CA103EE6370}"/>
              </a:ext>
            </a:extLst>
          </p:cNvPr>
          <p:cNvCxnSpPr/>
          <p:nvPr/>
        </p:nvCxnSpPr>
        <p:spPr>
          <a:xfrm rot="10800000">
            <a:off x="6091698" y="4304110"/>
            <a:ext cx="1456432" cy="161924"/>
          </a:xfrm>
          <a:prstGeom prst="straightConnector1">
            <a:avLst/>
          </a:prstGeom>
          <a:noFill/>
          <a:ln w="50800" cap="rnd" cmpd="sng">
            <a:solidFill>
              <a:srgbClr val="FFFFFF"/>
            </a:solidFill>
            <a:prstDash val="solid"/>
            <a:miter/>
            <a:headEnd type="stealth" w="med" len="med"/>
            <a:tailEnd type="none" w="med" len="med"/>
          </a:ln>
        </p:spPr>
      </p:cxnSp>
      <p:sp>
        <p:nvSpPr>
          <p:cNvPr id="19" name="Shape 613">
            <a:extLst>
              <a:ext uri="{FF2B5EF4-FFF2-40B4-BE49-F238E27FC236}">
                <a16:creationId xmlns:a16="http://schemas.microsoft.com/office/drawing/2014/main" id="{2B5BCFCA-23B9-4AF5-A789-CDE3A4FD7FB0}"/>
              </a:ext>
            </a:extLst>
          </p:cNvPr>
          <p:cNvSpPr txBox="1"/>
          <p:nvPr/>
        </p:nvSpPr>
        <p:spPr>
          <a:xfrm>
            <a:off x="2844998" y="5286375"/>
            <a:ext cx="6299002" cy="1247850"/>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Loops (repeated steps) have </a:t>
            </a:r>
            <a:r>
              <a:rPr lang="en-US" sz="2300" dirty="0">
                <a:solidFill>
                  <a:srgbClr val="00FF00"/>
                </a:solidFill>
                <a:latin typeface="Cabin"/>
                <a:ea typeface="Cabin"/>
                <a:cs typeface="Cabin"/>
                <a:sym typeface="Cabin"/>
              </a:rPr>
              <a:t>iteration variables</a:t>
            </a:r>
            <a:r>
              <a:rPr lang="en-US" sz="2300" dirty="0">
                <a:solidFill>
                  <a:srgbClr val="FF0000"/>
                </a:solidFill>
                <a:latin typeface="Cabin"/>
                <a:ea typeface="Cabin"/>
                <a:cs typeface="Cabin"/>
                <a:sym typeface="Cabin"/>
              </a:rPr>
              <a:t> </a:t>
            </a:r>
            <a:r>
              <a:rPr lang="en-US" sz="2300" dirty="0">
                <a:solidFill>
                  <a:schemeClr val="lt1"/>
                </a:solidFill>
                <a:latin typeface="Cabin"/>
                <a:ea typeface="Cabin"/>
                <a:cs typeface="Cabin"/>
                <a:sym typeface="Cabin"/>
              </a:rPr>
              <a:t>that change each time through a loop.  Often these </a:t>
            </a:r>
            <a:r>
              <a:rPr lang="en-US" sz="2300" dirty="0">
                <a:solidFill>
                  <a:srgbClr val="00FF00"/>
                </a:solidFill>
                <a:latin typeface="Cabin"/>
                <a:ea typeface="Cabin"/>
                <a:cs typeface="Cabin"/>
                <a:sym typeface="Cabin"/>
              </a:rPr>
              <a:t>iteration variables</a:t>
            </a:r>
            <a:r>
              <a:rPr lang="en-US" sz="2300" dirty="0">
                <a:solidFill>
                  <a:schemeClr val="lt1"/>
                </a:solidFill>
                <a:latin typeface="Cabin"/>
                <a:ea typeface="Cabin"/>
                <a:cs typeface="Cabin"/>
                <a:sym typeface="Cabin"/>
              </a:rPr>
              <a:t> go through a sequence of numbers.</a:t>
            </a:r>
          </a:p>
        </p:txBody>
      </p:sp>
      <p:sp>
        <p:nvSpPr>
          <p:cNvPr id="20" name="Shape 614">
            <a:extLst>
              <a:ext uri="{FF2B5EF4-FFF2-40B4-BE49-F238E27FC236}">
                <a16:creationId xmlns:a16="http://schemas.microsoft.com/office/drawing/2014/main" id="{915E92F0-11A1-4301-A7E4-BFEBB428C952}"/>
              </a:ext>
            </a:extLst>
          </p:cNvPr>
          <p:cNvSpPr txBox="1"/>
          <p:nvPr/>
        </p:nvSpPr>
        <p:spPr>
          <a:xfrm>
            <a:off x="305395" y="1343026"/>
            <a:ext cx="407194" cy="466724"/>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300">
                <a:solidFill>
                  <a:srgbClr val="FFFFFF"/>
                </a:solidFill>
                <a:latin typeface="Cabin"/>
                <a:ea typeface="Cabin"/>
                <a:cs typeface="Cabin"/>
                <a:sym typeface="Cabin"/>
              </a:rPr>
              <a:t>No</a:t>
            </a:r>
          </a:p>
        </p:txBody>
      </p:sp>
      <p:sp>
        <p:nvSpPr>
          <p:cNvPr id="21" name="Shape 615">
            <a:extLst>
              <a:ext uri="{FF2B5EF4-FFF2-40B4-BE49-F238E27FC236}">
                <a16:creationId xmlns:a16="http://schemas.microsoft.com/office/drawing/2014/main" id="{F7977E51-07CA-4B6E-B16D-3C11E0B8F84D}"/>
              </a:ext>
            </a:extLst>
          </p:cNvPr>
          <p:cNvSpPr txBox="1"/>
          <p:nvPr/>
        </p:nvSpPr>
        <p:spPr>
          <a:xfrm>
            <a:off x="785812" y="4914901"/>
            <a:ext cx="1769963" cy="64842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chemeClr val="lt1"/>
                </a:solidFill>
                <a:latin typeface="Cabin"/>
                <a:ea typeface="Cabin"/>
                <a:cs typeface="Cabin"/>
                <a:sym typeface="Cabin"/>
              </a:rPr>
              <a:t>print(‘Bingo!')</a:t>
            </a:r>
          </a:p>
        </p:txBody>
      </p:sp>
      <p:sp>
        <p:nvSpPr>
          <p:cNvPr id="22" name="Shape 616">
            <a:extLst>
              <a:ext uri="{FF2B5EF4-FFF2-40B4-BE49-F238E27FC236}">
                <a16:creationId xmlns:a16="http://schemas.microsoft.com/office/drawing/2014/main" id="{83B0ECC5-6A8F-4A13-B982-AFB99A38CCB4}"/>
              </a:ext>
            </a:extLst>
          </p:cNvPr>
          <p:cNvSpPr txBox="1"/>
          <p:nvPr/>
        </p:nvSpPr>
        <p:spPr>
          <a:xfrm>
            <a:off x="2620862" y="1343026"/>
            <a:ext cx="534599" cy="466724"/>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300" dirty="0">
                <a:solidFill>
                  <a:srgbClr val="FFFFFF"/>
                </a:solidFill>
                <a:latin typeface="Cabin"/>
                <a:ea typeface="Cabin"/>
                <a:cs typeface="Cabin"/>
                <a:sym typeface="Cabin"/>
              </a:rPr>
              <a:t>Yes</a:t>
            </a:r>
          </a:p>
        </p:txBody>
      </p:sp>
      <p:sp>
        <p:nvSpPr>
          <p:cNvPr id="23" name="Shape 617">
            <a:extLst>
              <a:ext uri="{FF2B5EF4-FFF2-40B4-BE49-F238E27FC236}">
                <a16:creationId xmlns:a16="http://schemas.microsoft.com/office/drawing/2014/main" id="{C7572AF8-8CF0-43FB-A1F1-D2220DD3D7C7}"/>
              </a:ext>
            </a:extLst>
          </p:cNvPr>
          <p:cNvSpPr txBox="1"/>
          <p:nvPr/>
        </p:nvSpPr>
        <p:spPr>
          <a:xfrm>
            <a:off x="785813" y="457201"/>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a:solidFill>
                  <a:schemeClr val="lt1"/>
                </a:solidFill>
                <a:latin typeface="Cabin"/>
                <a:ea typeface="Cabin"/>
                <a:cs typeface="Cabin"/>
                <a:sym typeface="Cabin"/>
              </a:rPr>
              <a:t>n = 5</a:t>
            </a:r>
          </a:p>
        </p:txBody>
      </p:sp>
      <p:sp>
        <p:nvSpPr>
          <p:cNvPr id="24" name="Shape 618">
            <a:extLst>
              <a:ext uri="{FF2B5EF4-FFF2-40B4-BE49-F238E27FC236}">
                <a16:creationId xmlns:a16="http://schemas.microsoft.com/office/drawing/2014/main" id="{26784F3E-D566-484C-A384-90C793D0B4A2}"/>
              </a:ext>
            </a:extLst>
          </p:cNvPr>
          <p:cNvSpPr txBox="1"/>
          <p:nvPr/>
        </p:nvSpPr>
        <p:spPr>
          <a:xfrm>
            <a:off x="2014538" y="2390776"/>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chemeClr val="lt1"/>
                </a:solidFill>
                <a:latin typeface="Cabin"/>
                <a:ea typeface="Cabin"/>
                <a:cs typeface="Cabin"/>
                <a:sym typeface="Cabin"/>
              </a:rPr>
              <a:t>print(</a:t>
            </a:r>
            <a:r>
              <a:rPr lang="en-US" sz="2200" dirty="0">
                <a:solidFill>
                  <a:srgbClr val="FFFFFF"/>
                </a:solidFill>
                <a:latin typeface="Cabin"/>
                <a:ea typeface="Cabin"/>
                <a:cs typeface="Cabin"/>
                <a:sym typeface="Cabin"/>
              </a:rPr>
              <a:t>n)</a:t>
            </a:r>
          </a:p>
        </p:txBody>
      </p:sp>
      <p:cxnSp>
        <p:nvCxnSpPr>
          <p:cNvPr id="25" name="Shape 619">
            <a:extLst>
              <a:ext uri="{FF2B5EF4-FFF2-40B4-BE49-F238E27FC236}">
                <a16:creationId xmlns:a16="http://schemas.microsoft.com/office/drawing/2014/main" id="{5A383DF6-9944-4D2E-B387-C16184E23902}"/>
              </a:ext>
            </a:extLst>
          </p:cNvPr>
          <p:cNvCxnSpPr/>
          <p:nvPr/>
        </p:nvCxnSpPr>
        <p:spPr>
          <a:xfrm rot="10800000">
            <a:off x="5560537" y="3621816"/>
            <a:ext cx="1711800" cy="541799"/>
          </a:xfrm>
          <a:prstGeom prst="straightConnector1">
            <a:avLst/>
          </a:prstGeom>
          <a:noFill/>
          <a:ln w="50800" cap="rnd" cmpd="sng">
            <a:solidFill>
              <a:srgbClr val="FFFFFF"/>
            </a:solidFill>
            <a:prstDash val="solid"/>
            <a:miter/>
            <a:headEnd type="stealth" w="med" len="med"/>
            <a:tailEnd type="none" w="med" len="med"/>
          </a:ln>
        </p:spPr>
      </p:cxnSp>
      <p:sp>
        <p:nvSpPr>
          <p:cNvPr id="26" name="Shape 606">
            <a:extLst>
              <a:ext uri="{FF2B5EF4-FFF2-40B4-BE49-F238E27FC236}">
                <a16:creationId xmlns:a16="http://schemas.microsoft.com/office/drawing/2014/main" id="{E8AD391B-F2A7-4AE3-B936-B735E4B3936C}"/>
              </a:ext>
            </a:extLst>
          </p:cNvPr>
          <p:cNvSpPr txBox="1"/>
          <p:nvPr/>
        </p:nvSpPr>
        <p:spPr>
          <a:xfrm>
            <a:off x="2007394" y="3305176"/>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a:solidFill>
                  <a:schemeClr val="lt1"/>
                </a:solidFill>
                <a:latin typeface="Cabin"/>
                <a:ea typeface="Cabin"/>
                <a:cs typeface="Cabin"/>
                <a:sym typeface="Cabin"/>
              </a:rPr>
              <a:t> n = n -1</a:t>
            </a:r>
          </a:p>
        </p:txBody>
      </p:sp>
      <p:cxnSp>
        <p:nvCxnSpPr>
          <p:cNvPr id="27" name="Shape 620">
            <a:extLst>
              <a:ext uri="{FF2B5EF4-FFF2-40B4-BE49-F238E27FC236}">
                <a16:creationId xmlns:a16="http://schemas.microsoft.com/office/drawing/2014/main" id="{F30AF428-E4A5-435A-8719-DCD3F8809DA6}"/>
              </a:ext>
            </a:extLst>
          </p:cNvPr>
          <p:cNvCxnSpPr>
            <a:endCxn id="24" idx="2"/>
          </p:cNvCxnSpPr>
          <p:nvPr/>
        </p:nvCxnSpPr>
        <p:spPr>
          <a:xfrm rot="10800000" flipH="1">
            <a:off x="2818884" y="2952825"/>
            <a:ext cx="17213" cy="355275"/>
          </a:xfrm>
          <a:prstGeom prst="straightConnector1">
            <a:avLst/>
          </a:prstGeom>
          <a:noFill/>
          <a:ln w="76200" cap="rnd" cmpd="sng">
            <a:solidFill>
              <a:srgbClr val="00FFFF"/>
            </a:solidFill>
            <a:prstDash val="solid"/>
            <a:miter/>
            <a:headEnd type="stealth" w="med" len="med"/>
            <a:tailEnd type="none" w="med" len="med"/>
          </a:ln>
        </p:spPr>
      </p:cxnSp>
      <p:sp>
        <p:nvSpPr>
          <p:cNvPr id="28" name="Slide Number Placeholder 2">
            <a:extLst>
              <a:ext uri="{FF2B5EF4-FFF2-40B4-BE49-F238E27FC236}">
                <a16:creationId xmlns:a16="http://schemas.microsoft.com/office/drawing/2014/main" id="{AA33A25E-39C7-45DD-9E69-70BE26975D96}"/>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7173B5-5C6A-A341-A2E8-B18E24EC71E0}" type="slidenum">
              <a:rPr lang="en-US" smtClean="0"/>
              <a:pPr/>
              <a:t>86</a:t>
            </a:fld>
            <a:endParaRPr lang="en-US"/>
          </a:p>
        </p:txBody>
      </p:sp>
      <p:sp>
        <p:nvSpPr>
          <p:cNvPr id="29" name="Rectangle 1">
            <a:extLst>
              <a:ext uri="{FF2B5EF4-FFF2-40B4-BE49-F238E27FC236}">
                <a16:creationId xmlns:a16="http://schemas.microsoft.com/office/drawing/2014/main" id="{1A61E88E-DB73-4D11-9D23-5BF4DC43E239}"/>
              </a:ext>
            </a:extLst>
          </p:cNvPr>
          <p:cNvSpPr/>
          <p:nvPr/>
        </p:nvSpPr>
        <p:spPr>
          <a:xfrm>
            <a:off x="4093369" y="3048000"/>
            <a:ext cx="1807246" cy="104422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596">
            <a:extLst>
              <a:ext uri="{FF2B5EF4-FFF2-40B4-BE49-F238E27FC236}">
                <a16:creationId xmlns:a16="http://schemas.microsoft.com/office/drawing/2014/main" id="{DF447D17-8D25-4132-8A80-27DD56371BAF}"/>
              </a:ext>
            </a:extLst>
          </p:cNvPr>
          <p:cNvSpPr txBox="1">
            <a:spLocks/>
          </p:cNvSpPr>
          <p:nvPr/>
        </p:nvSpPr>
        <p:spPr>
          <a:xfrm>
            <a:off x="4093369" y="180975"/>
            <a:ext cx="4957838" cy="1724024"/>
          </a:xfrm>
          <a:prstGeom prst="rect">
            <a:avLst/>
          </a:prstGeom>
          <a:noFill/>
          <a:ln>
            <a:noFill/>
          </a:ln>
        </p:spPr>
        <p:txBody>
          <a:bodyPr vert="horz" lIns="24003" tIns="24003" rIns="24003" bIns="24003"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lt1"/>
              </a:buClr>
              <a:buSzPct val="25000"/>
            </a:pPr>
            <a:r>
              <a:rPr lang="en-US">
                <a:solidFill>
                  <a:srgbClr val="FFFF00"/>
                </a:solidFill>
                <a:latin typeface="Cabin"/>
                <a:ea typeface="Cabin"/>
                <a:cs typeface="Cabin"/>
                <a:sym typeface="Cabin"/>
              </a:rPr>
              <a:t>Repeated steps</a:t>
            </a:r>
            <a:endParaRPr lang="en-US" dirty="0">
              <a:solidFill>
                <a:srgbClr val="FFFF00"/>
              </a:solidFill>
              <a:latin typeface="Cabin"/>
              <a:ea typeface="Cabin"/>
              <a:cs typeface="Cabin"/>
              <a:sym typeface="Cabin"/>
            </a:endParaRPr>
          </a:p>
        </p:txBody>
      </p:sp>
    </p:spTree>
    <p:extLst>
      <p:ext uri="{BB962C8B-B14F-4D97-AF65-F5344CB8AC3E}">
        <p14:creationId xmlns:p14="http://schemas.microsoft.com/office/powerpoint/2010/main" val="31421913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014B4-0D09-457E-A904-DAC9D17F1910}"/>
              </a:ext>
            </a:extLst>
          </p:cNvPr>
          <p:cNvSpPr>
            <a:spLocks noGrp="1"/>
          </p:cNvSpPr>
          <p:nvPr>
            <p:ph type="title"/>
          </p:nvPr>
        </p:nvSpPr>
        <p:spPr/>
        <p:txBody>
          <a:bodyPr/>
          <a:lstStyle/>
          <a:p>
            <a:r>
              <a:rPr lang="en-US" altLang="zh-CN" dirty="0"/>
              <a:t>Readings (recommended)</a:t>
            </a:r>
            <a:endParaRPr lang="zh-CN" altLang="en-US" dirty="0"/>
          </a:p>
        </p:txBody>
      </p:sp>
      <p:sp>
        <p:nvSpPr>
          <p:cNvPr id="3" name="内容占位符 2">
            <a:extLst>
              <a:ext uri="{FF2B5EF4-FFF2-40B4-BE49-F238E27FC236}">
                <a16:creationId xmlns:a16="http://schemas.microsoft.com/office/drawing/2014/main" id="{B61D60F9-FB5A-4A24-98B3-03624C1A5236}"/>
              </a:ext>
            </a:extLst>
          </p:cNvPr>
          <p:cNvSpPr>
            <a:spLocks noGrp="1"/>
          </p:cNvSpPr>
          <p:nvPr>
            <p:ph idx="1"/>
          </p:nvPr>
        </p:nvSpPr>
        <p:spPr/>
        <p:txBody>
          <a:bodyPr/>
          <a:lstStyle/>
          <a:p>
            <a:r>
              <a:rPr lang="en-US" altLang="zh-CN" dirty="0">
                <a:hlinkClick r:id="rId2"/>
              </a:rPr>
              <a:t>The Python Tutorial</a:t>
            </a:r>
            <a:endParaRPr lang="en-US" altLang="zh-CN" dirty="0"/>
          </a:p>
          <a:p>
            <a:pPr lvl="1"/>
            <a:r>
              <a:rPr lang="en-US" altLang="zh-CN" dirty="0"/>
              <a:t>Chapter 3: </a:t>
            </a:r>
            <a:r>
              <a:rPr lang="en-US" altLang="zh-CN" u="sng" dirty="0">
                <a:hlinkClick r:id="rId3"/>
              </a:rPr>
              <a:t>An Informal Introduction to Python</a:t>
            </a:r>
            <a:endParaRPr lang="en-US" altLang="zh-CN" u="sng" dirty="0"/>
          </a:p>
          <a:p>
            <a:pPr lvl="1"/>
            <a:endParaRPr lang="zh-CN" altLang="en-US" dirty="0"/>
          </a:p>
        </p:txBody>
      </p:sp>
      <p:sp>
        <p:nvSpPr>
          <p:cNvPr id="4" name="灯片编号占位符 3">
            <a:extLst>
              <a:ext uri="{FF2B5EF4-FFF2-40B4-BE49-F238E27FC236}">
                <a16:creationId xmlns:a16="http://schemas.microsoft.com/office/drawing/2014/main" id="{22E57300-EA53-432C-9856-5674D59BAFC8}"/>
              </a:ext>
            </a:extLst>
          </p:cNvPr>
          <p:cNvSpPr>
            <a:spLocks noGrp="1"/>
          </p:cNvSpPr>
          <p:nvPr>
            <p:ph type="sldNum" sz="quarter" idx="12"/>
          </p:nvPr>
        </p:nvSpPr>
        <p:spPr/>
        <p:txBody>
          <a:bodyPr/>
          <a:lstStyle/>
          <a:p>
            <a:fld id="{0C913308-F349-4B6D-A68A-DD1791B4A57B}" type="slidenum">
              <a:rPr lang="zh-CN" altLang="en-US" smtClean="0"/>
              <a:pPr/>
              <a:t>87</a:t>
            </a:fld>
            <a:endParaRPr lang="zh-CN" altLang="en-US"/>
          </a:p>
        </p:txBody>
      </p:sp>
    </p:spTree>
    <p:extLst>
      <p:ext uri="{BB962C8B-B14F-4D97-AF65-F5344CB8AC3E}">
        <p14:creationId xmlns:p14="http://schemas.microsoft.com/office/powerpoint/2010/main" val="2951595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Recap</a:t>
            </a:r>
            <a:endParaRPr lang="zh-CN" altLang="en-US" dirty="0"/>
          </a:p>
        </p:txBody>
      </p:sp>
      <p:sp>
        <p:nvSpPr>
          <p:cNvPr id="3" name="内容占位符 2"/>
          <p:cNvSpPr>
            <a:spLocks noGrp="1"/>
          </p:cNvSpPr>
          <p:nvPr>
            <p:ph idx="1"/>
          </p:nvPr>
        </p:nvSpPr>
        <p:spPr/>
        <p:txBody>
          <a:bodyPr/>
          <a:lstStyle/>
          <a:p>
            <a:r>
              <a:rPr lang="en-US" altLang="zh-CN" dirty="0"/>
              <a:t>How a programs runs on a basic computer</a:t>
            </a:r>
          </a:p>
          <a:p>
            <a:r>
              <a:rPr lang="en-US" altLang="zh-CN" dirty="0"/>
              <a:t>What is Python</a:t>
            </a:r>
          </a:p>
          <a:p>
            <a:r>
              <a:rPr lang="en-US" altLang="zh-CN" dirty="0"/>
              <a:t>How to get Python</a:t>
            </a:r>
          </a:p>
          <a:p>
            <a:r>
              <a:rPr lang="en-US" altLang="zh-CN" dirty="0"/>
              <a:t>Run a Python program</a:t>
            </a:r>
          </a:p>
          <a:p>
            <a:r>
              <a:rPr lang="en-US" altLang="zh-CN" dirty="0"/>
              <a:t>Basics about print and comments</a:t>
            </a:r>
          </a:p>
          <a:p>
            <a:r>
              <a:rPr lang="en-US" altLang="zh-CN" dirty="0"/>
              <a:t>Basic control flow</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88</a:t>
            </a:fld>
            <a:endParaRPr lang="zh-CN" altLang="en-US"/>
          </a:p>
        </p:txBody>
      </p:sp>
    </p:spTree>
    <p:extLst>
      <p:ext uri="{BB962C8B-B14F-4D97-AF65-F5344CB8AC3E}">
        <p14:creationId xmlns:p14="http://schemas.microsoft.com/office/powerpoint/2010/main" val="1743370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A9CB1-4BA6-4707-AA45-8E4B42AAEB3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7E5790-1CBE-46C4-AC5A-26CB5A39BAC0}"/>
              </a:ext>
            </a:extLst>
          </p:cNvPr>
          <p:cNvSpPr>
            <a:spLocks noGrp="1"/>
          </p:cNvSpPr>
          <p:nvPr>
            <p:ph idx="1"/>
          </p:nvPr>
        </p:nvSpPr>
        <p:spPr/>
        <p:txBody>
          <a:bodyPr/>
          <a:lstStyle/>
          <a:p>
            <a:r>
              <a:rPr lang="en-US" altLang="zh-CN" dirty="0">
                <a:hlinkClick r:id="rId2"/>
              </a:rPr>
              <a:t>https://cloud.tencent.com/developer/article/1817699</a:t>
            </a:r>
            <a:endParaRPr lang="en-US" altLang="zh-CN" dirty="0"/>
          </a:p>
          <a:p>
            <a:r>
              <a:rPr lang="en-US" altLang="zh-CN" dirty="0">
                <a:hlinkClick r:id="rId3"/>
              </a:rPr>
              <a:t>https://cloud.tencent.com/developer/article/1754001?from=article.detail.1817699</a:t>
            </a:r>
            <a:endParaRPr lang="en-US" altLang="zh-CN" dirty="0"/>
          </a:p>
          <a:p>
            <a:r>
              <a:rPr lang="en-US" altLang="zh-CN" dirty="0"/>
              <a:t>https://cloud.tencent.com/developer/article/1873382?from=article.detail.1754001</a:t>
            </a:r>
          </a:p>
        </p:txBody>
      </p:sp>
      <p:sp>
        <p:nvSpPr>
          <p:cNvPr id="4" name="灯片编号占位符 3">
            <a:extLst>
              <a:ext uri="{FF2B5EF4-FFF2-40B4-BE49-F238E27FC236}">
                <a16:creationId xmlns:a16="http://schemas.microsoft.com/office/drawing/2014/main" id="{C0EAB281-4F30-4496-B2DF-00DB13976751}"/>
              </a:ext>
            </a:extLst>
          </p:cNvPr>
          <p:cNvSpPr>
            <a:spLocks noGrp="1"/>
          </p:cNvSpPr>
          <p:nvPr>
            <p:ph type="sldNum" sz="quarter" idx="12"/>
          </p:nvPr>
        </p:nvSpPr>
        <p:spPr/>
        <p:txBody>
          <a:bodyPr/>
          <a:lstStyle/>
          <a:p>
            <a:fld id="{0C913308-F349-4B6D-A68A-DD1791B4A57B}" type="slidenum">
              <a:rPr lang="zh-CN" altLang="en-US" smtClean="0"/>
              <a:pPr/>
              <a:t>89</a:t>
            </a:fld>
            <a:endParaRPr lang="zh-CN" altLang="en-US"/>
          </a:p>
        </p:txBody>
      </p:sp>
    </p:spTree>
    <p:extLst>
      <p:ext uri="{BB962C8B-B14F-4D97-AF65-F5344CB8AC3E}">
        <p14:creationId xmlns:p14="http://schemas.microsoft.com/office/powerpoint/2010/main" val="943447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8123" y="841830"/>
            <a:ext cx="9172123" cy="5158524"/>
          </a:xfrm>
          <a:prstGeom prst="rect">
            <a:avLst/>
          </a:prstGeom>
        </p:spPr>
      </p:pic>
    </p:spTree>
    <p:extLst>
      <p:ext uri="{BB962C8B-B14F-4D97-AF65-F5344CB8AC3E}">
        <p14:creationId xmlns:p14="http://schemas.microsoft.com/office/powerpoint/2010/main" val="330124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18|9|15.2|47|37.6"/>
</p:tagLst>
</file>

<file path=ppt/tags/tag2.xml><?xml version="1.0" encoding="utf-8"?>
<p:tagLst xmlns:a="http://schemas.openxmlformats.org/drawingml/2006/main" xmlns:r="http://schemas.openxmlformats.org/officeDocument/2006/relationships" xmlns:p="http://schemas.openxmlformats.org/presentationml/2006/main">
  <p:tag name="TIMING" val="|0.7|25.5|10.4|117.4"/>
</p:tagLst>
</file>

<file path=ppt/tags/tag3.xml><?xml version="1.0" encoding="utf-8"?>
<p:tagLst xmlns:a="http://schemas.openxmlformats.org/drawingml/2006/main" xmlns:r="http://schemas.openxmlformats.org/officeDocument/2006/relationships" xmlns:p="http://schemas.openxmlformats.org/presentationml/2006/main">
  <p:tag name="TIMING" val="|43.4|5"/>
</p:tagLst>
</file>

<file path=ppt/tags/tag4.xml><?xml version="1.0" encoding="utf-8"?>
<p:tagLst xmlns:a="http://schemas.openxmlformats.org/drawingml/2006/main" xmlns:r="http://schemas.openxmlformats.org/officeDocument/2006/relationships" xmlns:p="http://schemas.openxmlformats.org/presentationml/2006/main">
  <p:tag name="TIMING" val="|14.9"/>
</p:tagLst>
</file>

<file path=ppt/tags/tag5.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69271</TotalTime>
  <Words>4021</Words>
  <Application>Microsoft Office PowerPoint</Application>
  <PresentationFormat>全屏显示(4:3)</PresentationFormat>
  <Paragraphs>805</Paragraphs>
  <Slides>89</Slides>
  <Notes>29</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12" baseType="lpstr">
      <vt:lpstr>Arial Unicode MS</vt:lpstr>
      <vt:lpstr>Avenir Book</vt:lpstr>
      <vt:lpstr>Avenir Next Regular</vt:lpstr>
      <vt:lpstr>Cabin</vt:lpstr>
      <vt:lpstr>ＭＳ Ｐゴシック</vt:lpstr>
      <vt:lpstr>等线</vt:lpstr>
      <vt:lpstr>等线</vt:lpstr>
      <vt:lpstr>等线 Light</vt:lpstr>
      <vt:lpstr>汉仪中圆简</vt:lpstr>
      <vt:lpstr>华文中宋</vt:lpstr>
      <vt:lpstr>楷体</vt:lpstr>
      <vt:lpstr>宋体</vt:lpstr>
      <vt:lpstr>Adobe Devanagari</vt:lpstr>
      <vt:lpstr>Arial</vt:lpstr>
      <vt:lpstr>Calibri</vt:lpstr>
      <vt:lpstr>Courier New</vt:lpstr>
      <vt:lpstr>Segoe UI</vt:lpstr>
      <vt:lpstr>Segoe UI Light</vt:lpstr>
      <vt:lpstr>Tahoma</vt:lpstr>
      <vt:lpstr>Times</vt:lpstr>
      <vt:lpstr>Wingdings</vt:lpstr>
      <vt:lpstr>Office 主题</vt:lpstr>
      <vt:lpstr>Document</vt:lpstr>
      <vt:lpstr>SI100B Introduction to Information Science and Technology (Python Programming)</vt:lpstr>
      <vt:lpstr>Instructor for programming</vt:lpstr>
      <vt:lpstr>高盛华</vt:lpstr>
      <vt:lpstr>Instructor for signal processing</vt:lpstr>
      <vt:lpstr>PowerPoint 演示文稿</vt:lpstr>
      <vt:lpstr>Instructor for electronics</vt:lpstr>
      <vt:lpstr>PowerPoint 演示文稿</vt:lpstr>
      <vt:lpstr>PP Arrangement</vt:lpstr>
      <vt:lpstr>PowerPoint 演示文稿</vt:lpstr>
      <vt:lpstr>曹宇涵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SI100B</vt:lpstr>
      <vt:lpstr>Python Programming</vt:lpstr>
      <vt:lpstr>Signal Processing</vt:lpstr>
      <vt:lpstr>Electronics</vt:lpstr>
      <vt:lpstr>Course Arrangement</vt:lpstr>
      <vt:lpstr>Programming Arrangement</vt:lpstr>
      <vt:lpstr>Academic Integrity</vt:lpstr>
      <vt:lpstr>How to learn Python Effectively</vt:lpstr>
      <vt:lpstr>PowerPoint 演示文稿</vt:lpstr>
      <vt:lpstr>PowerPoint 演示文稿</vt:lpstr>
      <vt:lpstr>SPICE的诞生</vt:lpstr>
      <vt:lpstr>Learning Objectives</vt:lpstr>
      <vt:lpstr>A basic computer</vt:lpstr>
      <vt:lpstr>Definitions</vt:lpstr>
      <vt:lpstr>How a program runs on a basic computer</vt:lpstr>
      <vt:lpstr>How a program runs on a basic computer</vt:lpstr>
      <vt:lpstr>Basic Computer Architecture</vt:lpstr>
      <vt:lpstr>PowerPoint 演示文稿</vt:lpstr>
      <vt:lpstr>PowerPoint 演示文稿</vt:lpstr>
      <vt:lpstr>Programming Languages</vt:lpstr>
      <vt:lpstr>How to pick a language?</vt:lpstr>
      <vt:lpstr>Why Python?</vt:lpstr>
      <vt:lpstr>And as a bonus</vt:lpstr>
      <vt:lpstr>A brief history</vt:lpstr>
      <vt:lpstr>PowerPoint 演示文稿</vt:lpstr>
      <vt:lpstr>Growing popularity</vt:lpstr>
      <vt:lpstr>PowerPoint 演示文稿</vt:lpstr>
      <vt:lpstr>Who use Python?</vt:lpstr>
      <vt:lpstr>What can Python do?</vt:lpstr>
      <vt:lpstr>What can Python do?</vt:lpstr>
      <vt:lpstr>What can Python do?</vt:lpstr>
      <vt:lpstr>What can Python do?</vt:lpstr>
      <vt:lpstr>What can Python do?</vt:lpstr>
      <vt:lpstr>What can Python do?</vt:lpstr>
      <vt:lpstr>What can Python do?</vt:lpstr>
      <vt:lpstr>What can Python 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Positive/negative social media sentiment and the stock market</vt:lpstr>
      <vt:lpstr>How to get Python</vt:lpstr>
      <vt:lpstr>How to get Python</vt:lpstr>
      <vt:lpstr>How to get Python</vt:lpstr>
      <vt:lpstr>How to get Python</vt:lpstr>
      <vt:lpstr>How to get Python</vt:lpstr>
      <vt:lpstr>How do I know I installed  everything correctly?</vt:lpstr>
      <vt:lpstr>Step 1: Interactive programming</vt:lpstr>
      <vt:lpstr>Step 1: Interactive programming</vt:lpstr>
      <vt:lpstr>Step 2: Batch programming</vt:lpstr>
      <vt:lpstr>Step 2: Batch programming</vt:lpstr>
      <vt:lpstr>Step 2: Batch programming</vt:lpstr>
      <vt:lpstr>In Spyder (Anaconda)</vt:lpstr>
      <vt:lpstr>Print in Python</vt:lpstr>
      <vt:lpstr>Print in Python</vt:lpstr>
      <vt:lpstr>Print in Python</vt:lpstr>
      <vt:lpstr>Print in Python</vt:lpstr>
      <vt:lpstr>Print in Python</vt:lpstr>
      <vt:lpstr>Comments</vt:lpstr>
      <vt:lpstr>Program steps or flow</vt:lpstr>
      <vt:lpstr>Sequential steps</vt:lpstr>
      <vt:lpstr>PowerPoint 演示文稿</vt:lpstr>
      <vt:lpstr>PowerPoint 演示文稿</vt:lpstr>
      <vt:lpstr>Readings (recommended)</vt:lpstr>
      <vt:lpstr>Recap</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LENOVO</cp:lastModifiedBy>
  <cp:revision>1559</cp:revision>
  <dcterms:created xsi:type="dcterms:W3CDTF">2019-01-07T08:10:31Z</dcterms:created>
  <dcterms:modified xsi:type="dcterms:W3CDTF">2021-09-15T03:56:15Z</dcterms:modified>
</cp:coreProperties>
</file>